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81" r:id="rId5"/>
    <p:sldId id="263" r:id="rId6"/>
    <p:sldId id="259" r:id="rId7"/>
    <p:sldId id="261" r:id="rId8"/>
    <p:sldId id="262" r:id="rId9"/>
    <p:sldId id="264" r:id="rId10"/>
    <p:sldId id="278" r:id="rId11"/>
    <p:sldId id="279" r:id="rId12"/>
    <p:sldId id="265" r:id="rId13"/>
    <p:sldId id="266" r:id="rId14"/>
    <p:sldId id="267" r:id="rId15"/>
    <p:sldId id="268" r:id="rId16"/>
    <p:sldId id="269" r:id="rId17"/>
    <p:sldId id="270" r:id="rId18"/>
    <p:sldId id="271" r:id="rId19"/>
    <p:sldId id="272" r:id="rId20"/>
    <p:sldId id="273" r:id="rId21"/>
    <p:sldId id="274" r:id="rId22"/>
    <p:sldId id="276" r:id="rId23"/>
    <p:sldId id="275" r:id="rId24"/>
    <p:sldId id="277"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42" d="100"/>
          <a:sy n="42" d="100"/>
        </p:scale>
        <p:origin x="72" y="8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jpeg>
</file>

<file path=ppt/media/image11.png>
</file>

<file path=ppt/media/image12.png>
</file>

<file path=ppt/media/image13.png>
</file>

<file path=ppt/media/image14.jpeg>
</file>

<file path=ppt/media/image15.jpeg>
</file>

<file path=ppt/media/image16.jpeg>
</file>

<file path=ppt/media/image17.png>
</file>

<file path=ppt/media/image18.jpg>
</file>

<file path=ppt/media/image19.jpeg>
</file>

<file path=ppt/media/image2.jpg>
</file>

<file path=ppt/media/image20.jpeg>
</file>

<file path=ppt/media/image21.png>
</file>

<file path=ppt/media/image22.jpg>
</file>

<file path=ppt/media/image23.jpg>
</file>

<file path=ppt/media/image3.jpg>
</file>

<file path=ppt/media/image4.jpg>
</file>

<file path=ppt/media/image5.jpeg>
</file>

<file path=ppt/media/image6.jpeg>
</file>

<file path=ppt/media/image7.jpg>
</file>

<file path=ppt/media/image8.jp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D4DE7-5601-5807-05B7-6C9D1173B34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3B755BE-353E-6130-91E2-181EECB4C5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D7B6200-2E2F-A054-DA39-3A6EC2959581}"/>
              </a:ext>
            </a:extLst>
          </p:cNvPr>
          <p:cNvSpPr>
            <a:spLocks noGrp="1"/>
          </p:cNvSpPr>
          <p:nvPr>
            <p:ph type="dt" sz="half" idx="10"/>
          </p:nvPr>
        </p:nvSpPr>
        <p:spPr/>
        <p:txBody>
          <a:bodyPr/>
          <a:lstStyle/>
          <a:p>
            <a:fld id="{1551C9B6-81FC-4533-9E14-58969821F6DC}" type="datetimeFigureOut">
              <a:rPr lang="en-US" smtClean="0"/>
              <a:t>3/28/2025</a:t>
            </a:fld>
            <a:endParaRPr lang="en-US" dirty="0"/>
          </a:p>
        </p:txBody>
      </p:sp>
      <p:sp>
        <p:nvSpPr>
          <p:cNvPr id="5" name="Footer Placeholder 4">
            <a:extLst>
              <a:ext uri="{FF2B5EF4-FFF2-40B4-BE49-F238E27FC236}">
                <a16:creationId xmlns:a16="http://schemas.microsoft.com/office/drawing/2014/main" id="{6DA5CE99-63EB-FAB7-9444-C4135DF85CC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3EF2435-8BCA-986A-0E22-ECD794305323}"/>
              </a:ext>
            </a:extLst>
          </p:cNvPr>
          <p:cNvSpPr>
            <a:spLocks noGrp="1"/>
          </p:cNvSpPr>
          <p:nvPr>
            <p:ph type="sldNum" sz="quarter" idx="12"/>
          </p:nvPr>
        </p:nvSpPr>
        <p:spPr/>
        <p:txBody>
          <a:bodyPr/>
          <a:lstStyle/>
          <a:p>
            <a:fld id="{FFEADFDF-EF2C-496B-90A8-2ADD0259A4DC}" type="slidenum">
              <a:rPr lang="en-US" smtClean="0"/>
              <a:t>‹#›</a:t>
            </a:fld>
            <a:endParaRPr lang="en-US" dirty="0"/>
          </a:p>
        </p:txBody>
      </p:sp>
    </p:spTree>
    <p:extLst>
      <p:ext uri="{BB962C8B-B14F-4D97-AF65-F5344CB8AC3E}">
        <p14:creationId xmlns:p14="http://schemas.microsoft.com/office/powerpoint/2010/main" val="25649272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BD579-2ED1-79AA-1851-534E626AFC8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4FC99C1-8EDA-C422-72A7-9C6D715DBA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0DDE78-B608-72A5-9F00-77D49094B790}"/>
              </a:ext>
            </a:extLst>
          </p:cNvPr>
          <p:cNvSpPr>
            <a:spLocks noGrp="1"/>
          </p:cNvSpPr>
          <p:nvPr>
            <p:ph type="dt" sz="half" idx="10"/>
          </p:nvPr>
        </p:nvSpPr>
        <p:spPr/>
        <p:txBody>
          <a:bodyPr/>
          <a:lstStyle/>
          <a:p>
            <a:fld id="{1551C9B6-81FC-4533-9E14-58969821F6DC}" type="datetimeFigureOut">
              <a:rPr lang="en-US" smtClean="0"/>
              <a:t>3/28/2025</a:t>
            </a:fld>
            <a:endParaRPr lang="en-US" dirty="0"/>
          </a:p>
        </p:txBody>
      </p:sp>
      <p:sp>
        <p:nvSpPr>
          <p:cNvPr id="5" name="Footer Placeholder 4">
            <a:extLst>
              <a:ext uri="{FF2B5EF4-FFF2-40B4-BE49-F238E27FC236}">
                <a16:creationId xmlns:a16="http://schemas.microsoft.com/office/drawing/2014/main" id="{3053FEFB-2E75-2444-A6EE-DA964CC0385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39C05F8-CD78-EFDF-1EA1-B335E55DD233}"/>
              </a:ext>
            </a:extLst>
          </p:cNvPr>
          <p:cNvSpPr>
            <a:spLocks noGrp="1"/>
          </p:cNvSpPr>
          <p:nvPr>
            <p:ph type="sldNum" sz="quarter" idx="12"/>
          </p:nvPr>
        </p:nvSpPr>
        <p:spPr/>
        <p:txBody>
          <a:bodyPr/>
          <a:lstStyle/>
          <a:p>
            <a:fld id="{FFEADFDF-EF2C-496B-90A8-2ADD0259A4DC}" type="slidenum">
              <a:rPr lang="en-US" smtClean="0"/>
              <a:t>‹#›</a:t>
            </a:fld>
            <a:endParaRPr lang="en-US" dirty="0"/>
          </a:p>
        </p:txBody>
      </p:sp>
    </p:spTree>
    <p:extLst>
      <p:ext uri="{BB962C8B-B14F-4D97-AF65-F5344CB8AC3E}">
        <p14:creationId xmlns:p14="http://schemas.microsoft.com/office/powerpoint/2010/main" val="34492958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1792D7-03F9-DBCA-03B2-10838136018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FDCE4E8-D1E4-B125-0B75-44B1AB18CBA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1E2AAF-7AC7-B064-2B06-13FCB8869288}"/>
              </a:ext>
            </a:extLst>
          </p:cNvPr>
          <p:cNvSpPr>
            <a:spLocks noGrp="1"/>
          </p:cNvSpPr>
          <p:nvPr>
            <p:ph type="dt" sz="half" idx="10"/>
          </p:nvPr>
        </p:nvSpPr>
        <p:spPr/>
        <p:txBody>
          <a:bodyPr/>
          <a:lstStyle/>
          <a:p>
            <a:fld id="{1551C9B6-81FC-4533-9E14-58969821F6DC}" type="datetimeFigureOut">
              <a:rPr lang="en-US" smtClean="0"/>
              <a:t>3/28/2025</a:t>
            </a:fld>
            <a:endParaRPr lang="en-US" dirty="0"/>
          </a:p>
        </p:txBody>
      </p:sp>
      <p:sp>
        <p:nvSpPr>
          <p:cNvPr id="5" name="Footer Placeholder 4">
            <a:extLst>
              <a:ext uri="{FF2B5EF4-FFF2-40B4-BE49-F238E27FC236}">
                <a16:creationId xmlns:a16="http://schemas.microsoft.com/office/drawing/2014/main" id="{A189A324-E336-38FC-8E1D-3E0722F3B07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93FF9C2-0648-0C67-DFB4-7D383854A8D4}"/>
              </a:ext>
            </a:extLst>
          </p:cNvPr>
          <p:cNvSpPr>
            <a:spLocks noGrp="1"/>
          </p:cNvSpPr>
          <p:nvPr>
            <p:ph type="sldNum" sz="quarter" idx="12"/>
          </p:nvPr>
        </p:nvSpPr>
        <p:spPr/>
        <p:txBody>
          <a:bodyPr/>
          <a:lstStyle/>
          <a:p>
            <a:fld id="{FFEADFDF-EF2C-496B-90A8-2ADD0259A4DC}" type="slidenum">
              <a:rPr lang="en-US" smtClean="0"/>
              <a:t>‹#›</a:t>
            </a:fld>
            <a:endParaRPr lang="en-US" dirty="0"/>
          </a:p>
        </p:txBody>
      </p:sp>
    </p:spTree>
    <p:extLst>
      <p:ext uri="{BB962C8B-B14F-4D97-AF65-F5344CB8AC3E}">
        <p14:creationId xmlns:p14="http://schemas.microsoft.com/office/powerpoint/2010/main" val="37054897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DF152-98AE-E44D-27F8-DEF2FD079E4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97DECF-89A7-0B7F-FE0E-2023D04232A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3207E7-A716-F39D-2EFB-A3A7795DDA45}"/>
              </a:ext>
            </a:extLst>
          </p:cNvPr>
          <p:cNvSpPr>
            <a:spLocks noGrp="1"/>
          </p:cNvSpPr>
          <p:nvPr>
            <p:ph type="dt" sz="half" idx="10"/>
          </p:nvPr>
        </p:nvSpPr>
        <p:spPr/>
        <p:txBody>
          <a:bodyPr/>
          <a:lstStyle/>
          <a:p>
            <a:fld id="{1551C9B6-81FC-4533-9E14-58969821F6DC}" type="datetimeFigureOut">
              <a:rPr lang="en-US" smtClean="0"/>
              <a:t>3/28/2025</a:t>
            </a:fld>
            <a:endParaRPr lang="en-US" dirty="0"/>
          </a:p>
        </p:txBody>
      </p:sp>
      <p:sp>
        <p:nvSpPr>
          <p:cNvPr id="5" name="Footer Placeholder 4">
            <a:extLst>
              <a:ext uri="{FF2B5EF4-FFF2-40B4-BE49-F238E27FC236}">
                <a16:creationId xmlns:a16="http://schemas.microsoft.com/office/drawing/2014/main" id="{058E421C-FCB9-1D36-285B-FC47658C167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B9B0ED8-EF0B-F7CE-3E75-5041E6470759}"/>
              </a:ext>
            </a:extLst>
          </p:cNvPr>
          <p:cNvSpPr>
            <a:spLocks noGrp="1"/>
          </p:cNvSpPr>
          <p:nvPr>
            <p:ph type="sldNum" sz="quarter" idx="12"/>
          </p:nvPr>
        </p:nvSpPr>
        <p:spPr/>
        <p:txBody>
          <a:bodyPr/>
          <a:lstStyle/>
          <a:p>
            <a:fld id="{FFEADFDF-EF2C-496B-90A8-2ADD0259A4DC}" type="slidenum">
              <a:rPr lang="en-US" smtClean="0"/>
              <a:t>‹#›</a:t>
            </a:fld>
            <a:endParaRPr lang="en-US" dirty="0"/>
          </a:p>
        </p:txBody>
      </p:sp>
    </p:spTree>
    <p:extLst>
      <p:ext uri="{BB962C8B-B14F-4D97-AF65-F5344CB8AC3E}">
        <p14:creationId xmlns:p14="http://schemas.microsoft.com/office/powerpoint/2010/main" val="7455037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8B35D-C59C-6A50-7C73-2F67DF92A6F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4FA1D72-30E2-7A01-01F2-27E9A2B10F4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AC61860-3BA3-1F4B-83F7-C94DFFF4FB01}"/>
              </a:ext>
            </a:extLst>
          </p:cNvPr>
          <p:cNvSpPr>
            <a:spLocks noGrp="1"/>
          </p:cNvSpPr>
          <p:nvPr>
            <p:ph type="dt" sz="half" idx="10"/>
          </p:nvPr>
        </p:nvSpPr>
        <p:spPr/>
        <p:txBody>
          <a:bodyPr/>
          <a:lstStyle/>
          <a:p>
            <a:fld id="{1551C9B6-81FC-4533-9E14-58969821F6DC}" type="datetimeFigureOut">
              <a:rPr lang="en-US" smtClean="0"/>
              <a:t>3/28/2025</a:t>
            </a:fld>
            <a:endParaRPr lang="en-US" dirty="0"/>
          </a:p>
        </p:txBody>
      </p:sp>
      <p:sp>
        <p:nvSpPr>
          <p:cNvPr id="5" name="Footer Placeholder 4">
            <a:extLst>
              <a:ext uri="{FF2B5EF4-FFF2-40B4-BE49-F238E27FC236}">
                <a16:creationId xmlns:a16="http://schemas.microsoft.com/office/drawing/2014/main" id="{EACD72A3-758D-9477-6A07-F981C305B47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76268B5-2233-C69C-AE9D-6725E00E13E4}"/>
              </a:ext>
            </a:extLst>
          </p:cNvPr>
          <p:cNvSpPr>
            <a:spLocks noGrp="1"/>
          </p:cNvSpPr>
          <p:nvPr>
            <p:ph type="sldNum" sz="quarter" idx="12"/>
          </p:nvPr>
        </p:nvSpPr>
        <p:spPr/>
        <p:txBody>
          <a:bodyPr/>
          <a:lstStyle/>
          <a:p>
            <a:fld id="{FFEADFDF-EF2C-496B-90A8-2ADD0259A4DC}" type="slidenum">
              <a:rPr lang="en-US" smtClean="0"/>
              <a:t>‹#›</a:t>
            </a:fld>
            <a:endParaRPr lang="en-US" dirty="0"/>
          </a:p>
        </p:txBody>
      </p:sp>
    </p:spTree>
    <p:extLst>
      <p:ext uri="{BB962C8B-B14F-4D97-AF65-F5344CB8AC3E}">
        <p14:creationId xmlns:p14="http://schemas.microsoft.com/office/powerpoint/2010/main" val="40916706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2191A-C49A-2A52-5EB5-3CF8A9961A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7197497-710A-F51E-CB85-8055E2AFF88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786341E-41B9-CEE6-AE4D-BA6CEF96334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5DE2F22-B531-AF23-74E4-C7050B582D51}"/>
              </a:ext>
            </a:extLst>
          </p:cNvPr>
          <p:cNvSpPr>
            <a:spLocks noGrp="1"/>
          </p:cNvSpPr>
          <p:nvPr>
            <p:ph type="dt" sz="half" idx="10"/>
          </p:nvPr>
        </p:nvSpPr>
        <p:spPr/>
        <p:txBody>
          <a:bodyPr/>
          <a:lstStyle/>
          <a:p>
            <a:fld id="{1551C9B6-81FC-4533-9E14-58969821F6DC}" type="datetimeFigureOut">
              <a:rPr lang="en-US" smtClean="0"/>
              <a:t>3/28/2025</a:t>
            </a:fld>
            <a:endParaRPr lang="en-US" dirty="0"/>
          </a:p>
        </p:txBody>
      </p:sp>
      <p:sp>
        <p:nvSpPr>
          <p:cNvPr id="6" name="Footer Placeholder 5">
            <a:extLst>
              <a:ext uri="{FF2B5EF4-FFF2-40B4-BE49-F238E27FC236}">
                <a16:creationId xmlns:a16="http://schemas.microsoft.com/office/drawing/2014/main" id="{0247EACB-2CAC-338B-0D0F-813AF1774D9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40C0843-936A-9E95-31C4-D41A083BE9E8}"/>
              </a:ext>
            </a:extLst>
          </p:cNvPr>
          <p:cNvSpPr>
            <a:spLocks noGrp="1"/>
          </p:cNvSpPr>
          <p:nvPr>
            <p:ph type="sldNum" sz="quarter" idx="12"/>
          </p:nvPr>
        </p:nvSpPr>
        <p:spPr/>
        <p:txBody>
          <a:bodyPr/>
          <a:lstStyle/>
          <a:p>
            <a:fld id="{FFEADFDF-EF2C-496B-90A8-2ADD0259A4DC}" type="slidenum">
              <a:rPr lang="en-US" smtClean="0"/>
              <a:t>‹#›</a:t>
            </a:fld>
            <a:endParaRPr lang="en-US" dirty="0"/>
          </a:p>
        </p:txBody>
      </p:sp>
    </p:spTree>
    <p:extLst>
      <p:ext uri="{BB962C8B-B14F-4D97-AF65-F5344CB8AC3E}">
        <p14:creationId xmlns:p14="http://schemas.microsoft.com/office/powerpoint/2010/main" val="33526695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DF287-5A39-2C3E-950B-B4B9DF95EBC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9D0DB05-0420-D2B5-D5CB-CED3BFE573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0A1128D-5299-8A92-3AAA-841205729E0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3CCFBE6-E59F-E90C-8C85-97309871EFC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C065AB0-6F49-D284-59CD-3FABB8DAF34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6D0064C-245E-F4EF-526E-2303032C46AA}"/>
              </a:ext>
            </a:extLst>
          </p:cNvPr>
          <p:cNvSpPr>
            <a:spLocks noGrp="1"/>
          </p:cNvSpPr>
          <p:nvPr>
            <p:ph type="dt" sz="half" idx="10"/>
          </p:nvPr>
        </p:nvSpPr>
        <p:spPr/>
        <p:txBody>
          <a:bodyPr/>
          <a:lstStyle/>
          <a:p>
            <a:fld id="{1551C9B6-81FC-4533-9E14-58969821F6DC}" type="datetimeFigureOut">
              <a:rPr lang="en-US" smtClean="0"/>
              <a:t>3/28/2025</a:t>
            </a:fld>
            <a:endParaRPr lang="en-US" dirty="0"/>
          </a:p>
        </p:txBody>
      </p:sp>
      <p:sp>
        <p:nvSpPr>
          <p:cNvPr id="8" name="Footer Placeholder 7">
            <a:extLst>
              <a:ext uri="{FF2B5EF4-FFF2-40B4-BE49-F238E27FC236}">
                <a16:creationId xmlns:a16="http://schemas.microsoft.com/office/drawing/2014/main" id="{549DAFB4-C867-19B4-828C-4431D81D6A65}"/>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A5AD3663-3F8C-45D7-1A74-5B4F551FD80D}"/>
              </a:ext>
            </a:extLst>
          </p:cNvPr>
          <p:cNvSpPr>
            <a:spLocks noGrp="1"/>
          </p:cNvSpPr>
          <p:nvPr>
            <p:ph type="sldNum" sz="quarter" idx="12"/>
          </p:nvPr>
        </p:nvSpPr>
        <p:spPr/>
        <p:txBody>
          <a:bodyPr/>
          <a:lstStyle/>
          <a:p>
            <a:fld id="{FFEADFDF-EF2C-496B-90A8-2ADD0259A4DC}" type="slidenum">
              <a:rPr lang="en-US" smtClean="0"/>
              <a:t>‹#›</a:t>
            </a:fld>
            <a:endParaRPr lang="en-US" dirty="0"/>
          </a:p>
        </p:txBody>
      </p:sp>
    </p:spTree>
    <p:extLst>
      <p:ext uri="{BB962C8B-B14F-4D97-AF65-F5344CB8AC3E}">
        <p14:creationId xmlns:p14="http://schemas.microsoft.com/office/powerpoint/2010/main" val="17151118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D2C4A-9A08-9B9F-A794-022FE077B0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3334F0D-92DE-0336-881D-25D35DC4F15C}"/>
              </a:ext>
            </a:extLst>
          </p:cNvPr>
          <p:cNvSpPr>
            <a:spLocks noGrp="1"/>
          </p:cNvSpPr>
          <p:nvPr>
            <p:ph type="dt" sz="half" idx="10"/>
          </p:nvPr>
        </p:nvSpPr>
        <p:spPr/>
        <p:txBody>
          <a:bodyPr/>
          <a:lstStyle/>
          <a:p>
            <a:fld id="{1551C9B6-81FC-4533-9E14-58969821F6DC}" type="datetimeFigureOut">
              <a:rPr lang="en-US" smtClean="0"/>
              <a:t>3/28/2025</a:t>
            </a:fld>
            <a:endParaRPr lang="en-US" dirty="0"/>
          </a:p>
        </p:txBody>
      </p:sp>
      <p:sp>
        <p:nvSpPr>
          <p:cNvPr id="4" name="Footer Placeholder 3">
            <a:extLst>
              <a:ext uri="{FF2B5EF4-FFF2-40B4-BE49-F238E27FC236}">
                <a16:creationId xmlns:a16="http://schemas.microsoft.com/office/drawing/2014/main" id="{3B59646A-1019-6D7A-9EB0-12BD70CC8835}"/>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B2E39661-53EA-7C16-0710-75FAB41D2FA6}"/>
              </a:ext>
            </a:extLst>
          </p:cNvPr>
          <p:cNvSpPr>
            <a:spLocks noGrp="1"/>
          </p:cNvSpPr>
          <p:nvPr>
            <p:ph type="sldNum" sz="quarter" idx="12"/>
          </p:nvPr>
        </p:nvSpPr>
        <p:spPr/>
        <p:txBody>
          <a:bodyPr/>
          <a:lstStyle/>
          <a:p>
            <a:fld id="{FFEADFDF-EF2C-496B-90A8-2ADD0259A4DC}" type="slidenum">
              <a:rPr lang="en-US" smtClean="0"/>
              <a:t>‹#›</a:t>
            </a:fld>
            <a:endParaRPr lang="en-US" dirty="0"/>
          </a:p>
        </p:txBody>
      </p:sp>
    </p:spTree>
    <p:extLst>
      <p:ext uri="{BB962C8B-B14F-4D97-AF65-F5344CB8AC3E}">
        <p14:creationId xmlns:p14="http://schemas.microsoft.com/office/powerpoint/2010/main" val="102367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89655F8-B35B-E77C-8340-3DC2155BC7AB}"/>
              </a:ext>
            </a:extLst>
          </p:cNvPr>
          <p:cNvSpPr>
            <a:spLocks noGrp="1"/>
          </p:cNvSpPr>
          <p:nvPr>
            <p:ph type="dt" sz="half" idx="10"/>
          </p:nvPr>
        </p:nvSpPr>
        <p:spPr/>
        <p:txBody>
          <a:bodyPr/>
          <a:lstStyle/>
          <a:p>
            <a:fld id="{1551C9B6-81FC-4533-9E14-58969821F6DC}" type="datetimeFigureOut">
              <a:rPr lang="en-US" smtClean="0"/>
              <a:t>3/28/2025</a:t>
            </a:fld>
            <a:endParaRPr lang="en-US" dirty="0"/>
          </a:p>
        </p:txBody>
      </p:sp>
      <p:sp>
        <p:nvSpPr>
          <p:cNvPr id="3" name="Footer Placeholder 2">
            <a:extLst>
              <a:ext uri="{FF2B5EF4-FFF2-40B4-BE49-F238E27FC236}">
                <a16:creationId xmlns:a16="http://schemas.microsoft.com/office/drawing/2014/main" id="{DE028EC4-3C56-6B47-C834-460BCED3E1C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FD75DC7-1E8F-2F98-26EB-CA589F9AB9B2}"/>
              </a:ext>
            </a:extLst>
          </p:cNvPr>
          <p:cNvSpPr>
            <a:spLocks noGrp="1"/>
          </p:cNvSpPr>
          <p:nvPr>
            <p:ph type="sldNum" sz="quarter" idx="12"/>
          </p:nvPr>
        </p:nvSpPr>
        <p:spPr/>
        <p:txBody>
          <a:bodyPr/>
          <a:lstStyle/>
          <a:p>
            <a:fld id="{FFEADFDF-EF2C-496B-90A8-2ADD0259A4DC}" type="slidenum">
              <a:rPr lang="en-US" smtClean="0"/>
              <a:t>‹#›</a:t>
            </a:fld>
            <a:endParaRPr lang="en-US" dirty="0"/>
          </a:p>
        </p:txBody>
      </p:sp>
    </p:spTree>
    <p:extLst>
      <p:ext uri="{BB962C8B-B14F-4D97-AF65-F5344CB8AC3E}">
        <p14:creationId xmlns:p14="http://schemas.microsoft.com/office/powerpoint/2010/main" val="2123420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27D38-E441-AA29-8B4E-6CDD0B9DEF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74E6AA-2A72-6839-5964-6D9FBF7251E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9CF9BC5-5B2E-5BB9-D6FB-5B44E79055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58E534-223B-BC55-4568-1974493B2DF7}"/>
              </a:ext>
            </a:extLst>
          </p:cNvPr>
          <p:cNvSpPr>
            <a:spLocks noGrp="1"/>
          </p:cNvSpPr>
          <p:nvPr>
            <p:ph type="dt" sz="half" idx="10"/>
          </p:nvPr>
        </p:nvSpPr>
        <p:spPr/>
        <p:txBody>
          <a:bodyPr/>
          <a:lstStyle/>
          <a:p>
            <a:fld id="{1551C9B6-81FC-4533-9E14-58969821F6DC}" type="datetimeFigureOut">
              <a:rPr lang="en-US" smtClean="0"/>
              <a:t>3/28/2025</a:t>
            </a:fld>
            <a:endParaRPr lang="en-US" dirty="0"/>
          </a:p>
        </p:txBody>
      </p:sp>
      <p:sp>
        <p:nvSpPr>
          <p:cNvPr id="6" name="Footer Placeholder 5">
            <a:extLst>
              <a:ext uri="{FF2B5EF4-FFF2-40B4-BE49-F238E27FC236}">
                <a16:creationId xmlns:a16="http://schemas.microsoft.com/office/drawing/2014/main" id="{C1B137AE-7C93-F1A4-8D23-095CF43AE5C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1915381-7756-0307-31C3-5854BFFDB25F}"/>
              </a:ext>
            </a:extLst>
          </p:cNvPr>
          <p:cNvSpPr>
            <a:spLocks noGrp="1"/>
          </p:cNvSpPr>
          <p:nvPr>
            <p:ph type="sldNum" sz="quarter" idx="12"/>
          </p:nvPr>
        </p:nvSpPr>
        <p:spPr/>
        <p:txBody>
          <a:bodyPr/>
          <a:lstStyle/>
          <a:p>
            <a:fld id="{FFEADFDF-EF2C-496B-90A8-2ADD0259A4DC}" type="slidenum">
              <a:rPr lang="en-US" smtClean="0"/>
              <a:t>‹#›</a:t>
            </a:fld>
            <a:endParaRPr lang="en-US" dirty="0"/>
          </a:p>
        </p:txBody>
      </p:sp>
    </p:spTree>
    <p:extLst>
      <p:ext uri="{BB962C8B-B14F-4D97-AF65-F5344CB8AC3E}">
        <p14:creationId xmlns:p14="http://schemas.microsoft.com/office/powerpoint/2010/main" val="3534851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30DF9D-F489-0CC9-2EB8-E6DFC72B78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1AC1D1A-0027-3877-C228-4EEC83FB9B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CB2F9E73-E4E4-EB62-3C1A-59DF8175D9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2E9520-CFAE-ACE1-0EA6-5DA452D48D38}"/>
              </a:ext>
            </a:extLst>
          </p:cNvPr>
          <p:cNvSpPr>
            <a:spLocks noGrp="1"/>
          </p:cNvSpPr>
          <p:nvPr>
            <p:ph type="dt" sz="half" idx="10"/>
          </p:nvPr>
        </p:nvSpPr>
        <p:spPr/>
        <p:txBody>
          <a:bodyPr/>
          <a:lstStyle/>
          <a:p>
            <a:fld id="{1551C9B6-81FC-4533-9E14-58969821F6DC}" type="datetimeFigureOut">
              <a:rPr lang="en-US" smtClean="0"/>
              <a:t>3/28/2025</a:t>
            </a:fld>
            <a:endParaRPr lang="en-US" dirty="0"/>
          </a:p>
        </p:txBody>
      </p:sp>
      <p:sp>
        <p:nvSpPr>
          <p:cNvPr id="6" name="Footer Placeholder 5">
            <a:extLst>
              <a:ext uri="{FF2B5EF4-FFF2-40B4-BE49-F238E27FC236}">
                <a16:creationId xmlns:a16="http://schemas.microsoft.com/office/drawing/2014/main" id="{F9DEA4BC-6EBF-2455-BE42-E155F090400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3EFE678-042E-880F-E7D3-E009B197E1D6}"/>
              </a:ext>
            </a:extLst>
          </p:cNvPr>
          <p:cNvSpPr>
            <a:spLocks noGrp="1"/>
          </p:cNvSpPr>
          <p:nvPr>
            <p:ph type="sldNum" sz="quarter" idx="12"/>
          </p:nvPr>
        </p:nvSpPr>
        <p:spPr/>
        <p:txBody>
          <a:bodyPr/>
          <a:lstStyle/>
          <a:p>
            <a:fld id="{FFEADFDF-EF2C-496B-90A8-2ADD0259A4DC}" type="slidenum">
              <a:rPr lang="en-US" smtClean="0"/>
              <a:t>‹#›</a:t>
            </a:fld>
            <a:endParaRPr lang="en-US" dirty="0"/>
          </a:p>
        </p:txBody>
      </p:sp>
    </p:spTree>
    <p:extLst>
      <p:ext uri="{BB962C8B-B14F-4D97-AF65-F5344CB8AC3E}">
        <p14:creationId xmlns:p14="http://schemas.microsoft.com/office/powerpoint/2010/main" val="26536548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972FF1-E7CB-167C-3B2B-8D967CA8B80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17B36DB-39B6-CDD0-F067-5A7C277346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90D454-69F8-C676-0141-CD57D1047B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51C9B6-81FC-4533-9E14-58969821F6DC}" type="datetimeFigureOut">
              <a:rPr lang="en-US" smtClean="0"/>
              <a:t>3/28/2025</a:t>
            </a:fld>
            <a:endParaRPr lang="en-US" dirty="0"/>
          </a:p>
        </p:txBody>
      </p:sp>
      <p:sp>
        <p:nvSpPr>
          <p:cNvPr id="5" name="Footer Placeholder 4">
            <a:extLst>
              <a:ext uri="{FF2B5EF4-FFF2-40B4-BE49-F238E27FC236}">
                <a16:creationId xmlns:a16="http://schemas.microsoft.com/office/drawing/2014/main" id="{54701C39-0694-B710-7301-93B42976656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03DC57A5-3C31-37F5-3E47-36C87677FD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EADFDF-EF2C-496B-90A8-2ADD0259A4DC}" type="slidenum">
              <a:rPr lang="en-US" smtClean="0"/>
              <a:t>‹#›</a:t>
            </a:fld>
            <a:endParaRPr lang="en-US" dirty="0"/>
          </a:p>
        </p:txBody>
      </p:sp>
    </p:spTree>
    <p:extLst>
      <p:ext uri="{BB962C8B-B14F-4D97-AF65-F5344CB8AC3E}">
        <p14:creationId xmlns:p14="http://schemas.microsoft.com/office/powerpoint/2010/main" val="13167900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hyperlink" Target="https://doi.org/10.1108/EL-09-2020-0226" TargetMode="External"/><Relationship Id="rId2" Type="http://schemas.openxmlformats.org/officeDocument/2006/relationships/image" Target="../media/image23.jpg"/><Relationship Id="rId1" Type="http://schemas.openxmlformats.org/officeDocument/2006/relationships/slideLayout" Target="../slideLayouts/slideLayout7.xml"/><Relationship Id="rId5" Type="http://schemas.openxmlformats.org/officeDocument/2006/relationships/hyperlink" Target="https://doi.org/10.1016/j.lisr.2017.08.003" TargetMode="External"/><Relationship Id="rId4" Type="http://schemas.openxmlformats.org/officeDocument/2006/relationships/hyperlink" Target="https://www.emerald.com/insight/content/doi/10.1108/LM-03-2019-0040/full/html"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ojs.lboro.ac.uk/JIL/article/view/GLI-V13-I1-2" TargetMode="External"/><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6676890-727D-9EA9-4AE0-BFC4BCBB20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7571874"/>
          </a:xfrm>
          <a:prstGeom prst="rect">
            <a:avLst/>
          </a:prstGeom>
        </p:spPr>
      </p:pic>
      <p:sp>
        <p:nvSpPr>
          <p:cNvPr id="10" name="Rectangle 9">
            <a:extLst>
              <a:ext uri="{FF2B5EF4-FFF2-40B4-BE49-F238E27FC236}">
                <a16:creationId xmlns:a16="http://schemas.microsoft.com/office/drawing/2014/main" id="{8401F2F6-CB02-6DFA-703B-562CD1AFB31D}"/>
              </a:ext>
            </a:extLst>
          </p:cNvPr>
          <p:cNvSpPr/>
          <p:nvPr/>
        </p:nvSpPr>
        <p:spPr>
          <a:xfrm>
            <a:off x="1" y="0"/>
            <a:ext cx="12191999" cy="7571874"/>
          </a:xfrm>
          <a:prstGeom prst="rect">
            <a:avLst/>
          </a:prstGeom>
          <a:solidFill>
            <a:schemeClr val="dk1">
              <a:alpha val="44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4649D80A-9FD8-8FE9-CAA7-C619D24EC36B}"/>
              </a:ext>
            </a:extLst>
          </p:cNvPr>
          <p:cNvSpPr txBox="1"/>
          <p:nvPr/>
        </p:nvSpPr>
        <p:spPr>
          <a:xfrm>
            <a:off x="1556084" y="238626"/>
            <a:ext cx="8742948" cy="4314323"/>
          </a:xfrm>
          <a:prstGeom prst="rect">
            <a:avLst/>
          </a:prstGeom>
          <a:solidFill>
            <a:schemeClr val="tx1">
              <a:alpha val="56000"/>
            </a:schemeClr>
          </a:solidFill>
        </p:spPr>
        <p:txBody>
          <a:bodyPr wrap="square" rtlCol="0">
            <a:noAutofit/>
          </a:bodyPr>
          <a:lstStyle/>
          <a:p>
            <a:pPr algn="ctr"/>
            <a:r>
              <a:rPr lang="en-US" sz="2700" b="1" dirty="0">
                <a:solidFill>
                  <a:schemeClr val="bg1"/>
                </a:solidFill>
                <a:latin typeface="Times New Roman" panose="02020603050405020304" pitchFamily="18" charset="0"/>
                <a:cs typeface="Times New Roman" panose="02020603050405020304" pitchFamily="18" charset="0"/>
              </a:rPr>
              <a:t>UNIVERSITY OF NAIROBI</a:t>
            </a:r>
          </a:p>
          <a:p>
            <a:pPr algn="ctr"/>
            <a:r>
              <a:rPr lang="en-US" sz="2700" b="1" dirty="0">
                <a:solidFill>
                  <a:schemeClr val="bg1"/>
                </a:solidFill>
                <a:latin typeface="Times New Roman" panose="02020603050405020304" pitchFamily="18" charset="0"/>
                <a:cs typeface="Times New Roman" panose="02020603050405020304" pitchFamily="18" charset="0"/>
              </a:rPr>
              <a:t>BACHELOR OF INFORMATION SCIENCE</a:t>
            </a:r>
          </a:p>
          <a:p>
            <a:pPr algn="ctr"/>
            <a:r>
              <a:rPr lang="en-US" sz="2700" b="1" dirty="0">
                <a:solidFill>
                  <a:schemeClr val="bg1"/>
                </a:solidFill>
                <a:latin typeface="Times New Roman" panose="02020603050405020304" pitchFamily="18" charset="0"/>
                <a:cs typeface="Times New Roman" panose="02020603050405020304" pitchFamily="18" charset="0"/>
              </a:rPr>
              <a:t>DEPARTMENT OF LIBRARY AND INFORMATION SCIENCE</a:t>
            </a:r>
          </a:p>
          <a:p>
            <a:pPr algn="ctr"/>
            <a:r>
              <a:rPr lang="en-US" sz="2700" b="1" dirty="0">
                <a:solidFill>
                  <a:schemeClr val="bg1"/>
                </a:solidFill>
                <a:latin typeface="Times New Roman" panose="02020603050405020304" pitchFamily="18" charset="0"/>
                <a:cs typeface="Times New Roman" panose="02020603050405020304" pitchFamily="18" charset="0"/>
              </a:rPr>
              <a:t>FACULTY OF ARTS AND SOCIAL SCIENCE</a:t>
            </a:r>
          </a:p>
          <a:p>
            <a:pPr marL="457200" marR="0" algn="ctr">
              <a:buNone/>
            </a:pPr>
            <a:r>
              <a:rPr lang="en-US" sz="2100" b="1" dirty="0">
                <a:solidFill>
                  <a:schemeClr val="bg1"/>
                </a:solidFill>
                <a:effectLst/>
                <a:latin typeface="Arial" panose="020B0604020202020204" pitchFamily="34" charset="0"/>
                <a:ea typeface="Times New Roman" panose="02020603050405020304" pitchFamily="18" charset="0"/>
              </a:rPr>
              <a:t>INFORMATION COMMUNICATION TECHNOLOGY AND DEVELOPMENT</a:t>
            </a:r>
            <a:endParaRPr lang="en-US" sz="2100" dirty="0">
              <a:solidFill>
                <a:schemeClr val="bg1"/>
              </a:solidFill>
              <a:effectLst/>
              <a:latin typeface="Times New Roman" panose="02020603050405020304" pitchFamily="18" charset="0"/>
              <a:ea typeface="Times New Roman" panose="02020603050405020304" pitchFamily="18" charset="0"/>
            </a:endParaRPr>
          </a:p>
          <a:p>
            <a:pPr marL="457200" marR="0"/>
            <a:r>
              <a:rPr lang="en-US" sz="2100" b="1" dirty="0">
                <a:solidFill>
                  <a:schemeClr val="bg1"/>
                </a:solidFill>
                <a:effectLst/>
                <a:latin typeface="Arial" panose="020B0604020202020204" pitchFamily="34" charset="0"/>
                <a:ea typeface="Times New Roman" panose="02020603050405020304" pitchFamily="18" charset="0"/>
              </a:rPr>
              <a:t>                                              CIS 3316</a:t>
            </a:r>
            <a:endParaRPr lang="en-US" sz="2100" dirty="0">
              <a:solidFill>
                <a:schemeClr val="bg1"/>
              </a:solidFill>
              <a:effectLst/>
              <a:latin typeface="Times New Roman" panose="02020603050405020304" pitchFamily="18" charset="0"/>
              <a:ea typeface="Times New Roman" panose="02020603050405020304" pitchFamily="18" charset="0"/>
            </a:endParaRPr>
          </a:p>
          <a:p>
            <a:pPr algn="ctr"/>
            <a:endParaRPr lang="en-US" sz="3000" b="1" dirty="0">
              <a:solidFill>
                <a:schemeClr val="bg1"/>
              </a:solidFill>
              <a:latin typeface="Times New Roman" panose="02020603050405020304" pitchFamily="18" charset="0"/>
              <a:cs typeface="Times New Roman" panose="02020603050405020304" pitchFamily="18" charset="0"/>
            </a:endParaRPr>
          </a:p>
          <a:p>
            <a:pPr algn="ctr"/>
            <a:endParaRPr lang="en-US" sz="3000" b="1" dirty="0">
              <a:solidFill>
                <a:schemeClr val="bg1"/>
              </a:solidFill>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4682089D-BF92-109B-0BE3-F6CA01B9AD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1352" y="4642889"/>
            <a:ext cx="2750605" cy="2066425"/>
          </a:xfrm>
          <a:prstGeom prst="rect">
            <a:avLst/>
          </a:prstGeom>
        </p:spPr>
      </p:pic>
      <p:pic>
        <p:nvPicPr>
          <p:cNvPr id="8" name="Picture 7">
            <a:extLst>
              <a:ext uri="{FF2B5EF4-FFF2-40B4-BE49-F238E27FC236}">
                <a16:creationId xmlns:a16="http://schemas.microsoft.com/office/drawing/2014/main" id="{9239B36B-C232-1CF6-D7AC-6114DB6B9F5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04422" y="4731422"/>
            <a:ext cx="2550694" cy="1887952"/>
          </a:xfrm>
          <a:prstGeom prst="rect">
            <a:avLst/>
          </a:prstGeom>
        </p:spPr>
      </p:pic>
    </p:spTree>
    <p:extLst>
      <p:ext uri="{BB962C8B-B14F-4D97-AF65-F5344CB8AC3E}">
        <p14:creationId xmlns:p14="http://schemas.microsoft.com/office/powerpoint/2010/main" val="406916517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BC29AB2-5626-4C8C-ED8C-B2FD3ACB10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6851176" cy="6858000"/>
          </a:xfrm>
          <a:prstGeom prst="rect">
            <a:avLst/>
          </a:prstGeom>
        </p:spPr>
      </p:pic>
      <p:pic>
        <p:nvPicPr>
          <p:cNvPr id="5" name="Picture 4">
            <a:extLst>
              <a:ext uri="{FF2B5EF4-FFF2-40B4-BE49-F238E27FC236}">
                <a16:creationId xmlns:a16="http://schemas.microsoft.com/office/drawing/2014/main" id="{24C0C0EB-DBDC-AE5F-B6DA-DB5171EB2C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1176" y="0"/>
            <a:ext cx="5340824" cy="3589361"/>
          </a:xfrm>
          <a:prstGeom prst="rect">
            <a:avLst/>
          </a:prstGeom>
        </p:spPr>
      </p:pic>
      <p:pic>
        <p:nvPicPr>
          <p:cNvPr id="7" name="Picture 6">
            <a:extLst>
              <a:ext uri="{FF2B5EF4-FFF2-40B4-BE49-F238E27FC236}">
                <a16:creationId xmlns:a16="http://schemas.microsoft.com/office/drawing/2014/main" id="{FD130EF6-8E9E-A444-C66D-767680A255B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1176" y="3589361"/>
            <a:ext cx="5340824" cy="3268639"/>
          </a:xfrm>
          <a:prstGeom prst="rect">
            <a:avLst/>
          </a:prstGeom>
        </p:spPr>
      </p:pic>
      <p:sp>
        <p:nvSpPr>
          <p:cNvPr id="8" name="Rectangle 7">
            <a:extLst>
              <a:ext uri="{FF2B5EF4-FFF2-40B4-BE49-F238E27FC236}">
                <a16:creationId xmlns:a16="http://schemas.microsoft.com/office/drawing/2014/main" id="{E7ACD5D4-FC65-0FDA-EC10-EA2536DB28AE}"/>
              </a:ext>
            </a:extLst>
          </p:cNvPr>
          <p:cNvSpPr/>
          <p:nvPr/>
        </p:nvSpPr>
        <p:spPr>
          <a:xfrm>
            <a:off x="0" y="0"/>
            <a:ext cx="12192000" cy="6857999"/>
          </a:xfrm>
          <a:prstGeom prst="rect">
            <a:avLst/>
          </a:prstGeom>
          <a:solidFill>
            <a:schemeClr val="dk1">
              <a:alpha val="23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412E0869-F56B-4C52-DB48-494FE041529D}"/>
              </a:ext>
            </a:extLst>
          </p:cNvPr>
          <p:cNvSpPr txBox="1"/>
          <p:nvPr/>
        </p:nvSpPr>
        <p:spPr>
          <a:xfrm>
            <a:off x="721893" y="929608"/>
            <a:ext cx="10563727" cy="5206497"/>
          </a:xfrm>
          <a:prstGeom prst="rect">
            <a:avLst/>
          </a:prstGeom>
          <a:solidFill>
            <a:schemeClr val="dk1">
              <a:alpha val="65000"/>
            </a:schemeClr>
          </a:solidFill>
        </p:spPr>
        <p:txBody>
          <a:bodyPr wrap="square">
            <a:noAutofit/>
          </a:bodyPr>
          <a:lstStyle/>
          <a:p>
            <a:pPr>
              <a:lnSpc>
                <a:spcPct val="107000"/>
              </a:lnSpc>
              <a:spcAft>
                <a:spcPts val="800"/>
              </a:spcAft>
            </a:pP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C) </a:t>
            </a:r>
            <a:r>
              <a:rPr lang="en-US" b="1" dirty="0">
                <a:solidFill>
                  <a:schemeClr val="bg1"/>
                </a:solidFill>
              </a:rPr>
              <a:t>Subscription to electronic resources:</a:t>
            </a:r>
            <a:r>
              <a:rPr lang="en-US" dirty="0">
                <a:solidFill>
                  <a:schemeClr val="bg1"/>
                </a:solidFill>
              </a:rPr>
              <a:t> </a:t>
            </a:r>
          </a:p>
          <a:p>
            <a:pPr>
              <a:lnSpc>
                <a:spcPct val="107000"/>
              </a:lnSpc>
              <a:spcAft>
                <a:spcPts val="800"/>
              </a:spcAft>
            </a:pPr>
            <a:r>
              <a:rPr lang="en-US" dirty="0">
                <a:solidFill>
                  <a:schemeClr val="bg1"/>
                </a:solidFill>
              </a:rPr>
              <a:t>The library, in collaboration with publishers and producers of academic materials, is subscribed to the biggest databases such as ProQuest, ScienceDirect, and EBSCOhost as described by Robins (2022). This gives access to a multitude of peer-reviewed literature to facilitate research and academic investigations.</a:t>
            </a:r>
          </a:p>
          <a:p>
            <a:pPr>
              <a:lnSpc>
                <a:spcPct val="107000"/>
              </a:lnSpc>
              <a:spcAft>
                <a:spcPts val="800"/>
              </a:spcAft>
            </a:pPr>
            <a:endParaRPr lang="en-US" dirty="0">
              <a:solidFill>
                <a:schemeClr val="bg1"/>
              </a:solidFill>
            </a:endParaRPr>
          </a:p>
          <a:p>
            <a:pPr>
              <a:lnSpc>
                <a:spcPct val="107000"/>
              </a:lnSpc>
              <a:spcAft>
                <a:spcPts val="800"/>
              </a:spcAft>
            </a:pPr>
            <a:r>
              <a:rPr lang="en-US" b="1" dirty="0">
                <a:solidFill>
                  <a:schemeClr val="bg1"/>
                </a:solidFill>
              </a:rPr>
              <a:t>D) Remote access:</a:t>
            </a:r>
            <a:r>
              <a:rPr lang="en-US" dirty="0">
                <a:solidFill>
                  <a:schemeClr val="bg1"/>
                </a:solidFill>
              </a:rPr>
              <a:t> </a:t>
            </a:r>
          </a:p>
          <a:p>
            <a:pPr>
              <a:lnSpc>
                <a:spcPct val="107000"/>
              </a:lnSpc>
              <a:spcAft>
                <a:spcPts val="800"/>
              </a:spcAft>
            </a:pPr>
            <a:r>
              <a:rPr lang="en-US" dirty="0">
                <a:solidFill>
                  <a:schemeClr val="bg1"/>
                </a:solidFill>
              </a:rPr>
              <a:t>To facilitate knowledge sharing beyond the campus, UoN Library uses a secure authentication system that allows users to access e-resources from any location. This has played a significant role in promoting remote learning and research collaboration.</a:t>
            </a:r>
          </a:p>
          <a:p>
            <a:pPr>
              <a:lnSpc>
                <a:spcPct val="107000"/>
              </a:lnSpc>
              <a:spcAft>
                <a:spcPts val="800"/>
              </a:spcAft>
            </a:pPr>
            <a:endParaRPr lang="en-US" dirty="0">
              <a:solidFill>
                <a:schemeClr val="bg1"/>
              </a:solidFill>
            </a:endParaRPr>
          </a:p>
          <a:p>
            <a:pPr marL="0" marR="0">
              <a:lnSpc>
                <a:spcPct val="107000"/>
              </a:lnSpc>
              <a:spcAft>
                <a:spcPts val="800"/>
              </a:spcAft>
            </a:pP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93864597"/>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down)">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3594CF5-0D3F-5DBD-A6BD-3EE49B8F74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
        <p:nvSpPr>
          <p:cNvPr id="4" name="Rectangle 3">
            <a:extLst>
              <a:ext uri="{FF2B5EF4-FFF2-40B4-BE49-F238E27FC236}">
                <a16:creationId xmlns:a16="http://schemas.microsoft.com/office/drawing/2014/main" id="{E361FB07-8323-E4CA-E2EE-0F18B978E744}"/>
              </a:ext>
            </a:extLst>
          </p:cNvPr>
          <p:cNvSpPr/>
          <p:nvPr/>
        </p:nvSpPr>
        <p:spPr>
          <a:xfrm>
            <a:off x="0" y="0"/>
            <a:ext cx="12192000" cy="6857999"/>
          </a:xfrm>
          <a:prstGeom prst="rect">
            <a:avLst/>
          </a:prstGeom>
          <a:solidFill>
            <a:schemeClr val="dk1">
              <a:alpha val="47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8E052D7A-66CE-9B48-B130-9DB2D2A3CDC4}"/>
              </a:ext>
            </a:extLst>
          </p:cNvPr>
          <p:cNvSpPr txBox="1"/>
          <p:nvPr/>
        </p:nvSpPr>
        <p:spPr>
          <a:xfrm>
            <a:off x="814135" y="352093"/>
            <a:ext cx="10563727" cy="996647"/>
          </a:xfrm>
          <a:prstGeom prst="rect">
            <a:avLst/>
          </a:prstGeom>
          <a:solidFill>
            <a:schemeClr val="dk1">
              <a:alpha val="65000"/>
            </a:schemeClr>
          </a:solidFill>
        </p:spPr>
        <p:txBody>
          <a:bodyPr wrap="square">
            <a:noAutofit/>
          </a:bodyPr>
          <a:lstStyle/>
          <a:p>
            <a:r>
              <a:rPr lang="en-US" sz="2500" b="1" dirty="0">
                <a:solidFill>
                  <a:srgbClr val="FFC000"/>
                </a:solidFill>
              </a:rPr>
              <a:t>IMPACT OF ICT ON KNOWLEDGE SHARING</a:t>
            </a:r>
            <a:endParaRPr lang="en-US" sz="2500" dirty="0">
              <a:solidFill>
                <a:srgbClr val="FFC000"/>
              </a:solidFill>
            </a:endParaRPr>
          </a:p>
        </p:txBody>
      </p:sp>
      <p:sp>
        <p:nvSpPr>
          <p:cNvPr id="6" name="TextBox 5">
            <a:extLst>
              <a:ext uri="{FF2B5EF4-FFF2-40B4-BE49-F238E27FC236}">
                <a16:creationId xmlns:a16="http://schemas.microsoft.com/office/drawing/2014/main" id="{EB6AE65B-E852-79FD-34E4-1A3045BF0EFA}"/>
              </a:ext>
            </a:extLst>
          </p:cNvPr>
          <p:cNvSpPr txBox="1"/>
          <p:nvPr/>
        </p:nvSpPr>
        <p:spPr>
          <a:xfrm>
            <a:off x="814133" y="1700833"/>
            <a:ext cx="10563727" cy="996647"/>
          </a:xfrm>
          <a:prstGeom prst="rect">
            <a:avLst/>
          </a:prstGeom>
          <a:solidFill>
            <a:schemeClr val="dk1">
              <a:alpha val="65000"/>
            </a:schemeClr>
          </a:solidFill>
        </p:spPr>
        <p:txBody>
          <a:bodyPr wrap="square">
            <a:noAutofit/>
          </a:bodyPr>
          <a:lstStyle/>
          <a:p>
            <a:pPr lvl="0"/>
            <a:r>
              <a:rPr lang="en-US" sz="2400" b="1" dirty="0">
                <a:solidFill>
                  <a:srgbClr val="FFC000"/>
                </a:solidFill>
              </a:rPr>
              <a:t>Improved accessibility:</a:t>
            </a:r>
            <a:r>
              <a:rPr lang="en-US" sz="2400" dirty="0">
                <a:solidFill>
                  <a:srgbClr val="FFC000"/>
                </a:solidFill>
              </a:rPr>
              <a:t> </a:t>
            </a:r>
            <a:r>
              <a:rPr lang="en-US" sz="2400" dirty="0">
                <a:solidFill>
                  <a:schemeClr val="bg1"/>
                </a:solidFill>
              </a:rPr>
              <a:t>Remote access to electronic sources has opened knowledge-sharing activities beyond the walls of a library.</a:t>
            </a:r>
          </a:p>
        </p:txBody>
      </p:sp>
      <p:sp>
        <p:nvSpPr>
          <p:cNvPr id="7" name="TextBox 6">
            <a:extLst>
              <a:ext uri="{FF2B5EF4-FFF2-40B4-BE49-F238E27FC236}">
                <a16:creationId xmlns:a16="http://schemas.microsoft.com/office/drawing/2014/main" id="{73E2C6E7-F6F6-F263-5C91-B84FDC5C6846}"/>
              </a:ext>
            </a:extLst>
          </p:cNvPr>
          <p:cNvSpPr txBox="1"/>
          <p:nvPr/>
        </p:nvSpPr>
        <p:spPr>
          <a:xfrm>
            <a:off x="814133" y="3049574"/>
            <a:ext cx="10563727" cy="996648"/>
          </a:xfrm>
          <a:prstGeom prst="rect">
            <a:avLst/>
          </a:prstGeom>
          <a:solidFill>
            <a:schemeClr val="dk1">
              <a:alpha val="65000"/>
            </a:schemeClr>
          </a:solidFill>
        </p:spPr>
        <p:txBody>
          <a:bodyPr wrap="square">
            <a:noAutofit/>
          </a:bodyPr>
          <a:lstStyle/>
          <a:p>
            <a:pPr lvl="0"/>
            <a:r>
              <a:rPr lang="en-US" sz="2400" b="1" dirty="0">
                <a:solidFill>
                  <a:srgbClr val="FFC000"/>
                </a:solidFill>
              </a:rPr>
              <a:t>Enhanced collaboration:</a:t>
            </a:r>
            <a:r>
              <a:rPr lang="en-US" sz="2400" dirty="0">
                <a:solidFill>
                  <a:srgbClr val="FFC000"/>
                </a:solidFill>
              </a:rPr>
              <a:t> </a:t>
            </a:r>
            <a:r>
              <a:rPr lang="en-US" sz="2400" dirty="0">
                <a:solidFill>
                  <a:schemeClr val="bg1"/>
                </a:solidFill>
              </a:rPr>
              <a:t>Scholars can share and discuss academic content through open repositories and web-based platforms.</a:t>
            </a:r>
          </a:p>
        </p:txBody>
      </p:sp>
      <p:sp>
        <p:nvSpPr>
          <p:cNvPr id="2" name="TextBox 1">
            <a:extLst>
              <a:ext uri="{FF2B5EF4-FFF2-40B4-BE49-F238E27FC236}">
                <a16:creationId xmlns:a16="http://schemas.microsoft.com/office/drawing/2014/main" id="{493F183A-F0EB-2FF9-EDC0-5EAF61660763}"/>
              </a:ext>
            </a:extLst>
          </p:cNvPr>
          <p:cNvSpPr txBox="1"/>
          <p:nvPr/>
        </p:nvSpPr>
        <p:spPr>
          <a:xfrm>
            <a:off x="814133" y="4658843"/>
            <a:ext cx="10563727" cy="996648"/>
          </a:xfrm>
          <a:prstGeom prst="rect">
            <a:avLst/>
          </a:prstGeom>
          <a:solidFill>
            <a:schemeClr val="dk1">
              <a:alpha val="65000"/>
            </a:schemeClr>
          </a:solidFill>
        </p:spPr>
        <p:txBody>
          <a:bodyPr wrap="square">
            <a:noAutofit/>
          </a:bodyPr>
          <a:lstStyle/>
          <a:p>
            <a:pPr lvl="0"/>
            <a:r>
              <a:rPr lang="en-US" sz="2100" b="1" dirty="0">
                <a:solidFill>
                  <a:srgbClr val="FFC000"/>
                </a:solidFill>
              </a:rPr>
              <a:t>Efficiency in information retrieval:</a:t>
            </a:r>
            <a:r>
              <a:rPr lang="en-US" sz="2100" dirty="0">
                <a:solidFill>
                  <a:srgbClr val="FFC000"/>
                </a:solidFill>
              </a:rPr>
              <a:t> </a:t>
            </a:r>
            <a:r>
              <a:rPr lang="en-US" sz="2100" dirty="0">
                <a:solidFill>
                  <a:schemeClr val="bg1"/>
                </a:solidFill>
              </a:rPr>
              <a:t>OPAC and electronic databases have enabled effective searching and retrieval of academic content.</a:t>
            </a:r>
          </a:p>
        </p:txBody>
      </p:sp>
    </p:spTree>
    <p:extLst>
      <p:ext uri="{BB962C8B-B14F-4D97-AF65-F5344CB8AC3E}">
        <p14:creationId xmlns:p14="http://schemas.microsoft.com/office/powerpoint/2010/main" val="4024059893"/>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circle(in)">
                                      <p:cBhvr>
                                        <p:cTn id="12" dur="20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randombar(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randombar(horizontal)">
                                      <p:cBhvr>
                                        <p:cTn id="2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2215E6A-C20B-B052-4A0C-5BCB6E7206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DB2EDF96-2083-6244-3523-6F68C2883567}"/>
              </a:ext>
            </a:extLst>
          </p:cNvPr>
          <p:cNvSpPr/>
          <p:nvPr/>
        </p:nvSpPr>
        <p:spPr>
          <a:xfrm>
            <a:off x="0" y="0"/>
            <a:ext cx="12192000" cy="6858000"/>
          </a:xfrm>
          <a:prstGeom prst="rect">
            <a:avLst/>
          </a:prstGeom>
          <a:solidFill>
            <a:schemeClr val="dk1">
              <a:alpha val="33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40D81434-5AC5-7782-01D1-E358FF8E6A42}"/>
              </a:ext>
            </a:extLst>
          </p:cNvPr>
          <p:cNvSpPr txBox="1"/>
          <p:nvPr/>
        </p:nvSpPr>
        <p:spPr>
          <a:xfrm>
            <a:off x="649705" y="192505"/>
            <a:ext cx="10876548" cy="938463"/>
          </a:xfrm>
          <a:prstGeom prst="rect">
            <a:avLst/>
          </a:prstGeom>
          <a:solidFill>
            <a:schemeClr val="dk1">
              <a:alpha val="67000"/>
            </a:schemeClr>
          </a:solidFill>
        </p:spPr>
        <p:txBody>
          <a:bodyPr wrap="square" rtlCol="0">
            <a:noAutofit/>
          </a:bodyPr>
          <a:lstStyle/>
          <a:p>
            <a:r>
              <a:rPr lang="en-US" sz="2500" b="1" dirty="0">
                <a:solidFill>
                  <a:srgbClr val="FFC000"/>
                </a:solidFill>
              </a:rPr>
              <a:t>CHALLENGES AND RECOMMENDATIONS</a:t>
            </a:r>
            <a:endParaRPr lang="en-US" sz="2500" dirty="0">
              <a:solidFill>
                <a:srgbClr val="FFC000"/>
              </a:solidFill>
            </a:endParaRPr>
          </a:p>
        </p:txBody>
      </p:sp>
      <p:sp>
        <p:nvSpPr>
          <p:cNvPr id="6" name="TextBox 5">
            <a:extLst>
              <a:ext uri="{FF2B5EF4-FFF2-40B4-BE49-F238E27FC236}">
                <a16:creationId xmlns:a16="http://schemas.microsoft.com/office/drawing/2014/main" id="{2DB42B5E-9D01-C500-3467-555C136586F5}"/>
              </a:ext>
            </a:extLst>
          </p:cNvPr>
          <p:cNvSpPr txBox="1"/>
          <p:nvPr/>
        </p:nvSpPr>
        <p:spPr>
          <a:xfrm>
            <a:off x="649705" y="1355557"/>
            <a:ext cx="10876548" cy="4725203"/>
          </a:xfrm>
          <a:prstGeom prst="rect">
            <a:avLst/>
          </a:prstGeom>
          <a:solidFill>
            <a:schemeClr val="dk1">
              <a:alpha val="67000"/>
            </a:schemeClr>
          </a:solidFill>
        </p:spPr>
        <p:txBody>
          <a:bodyPr wrap="square" rtlCol="0">
            <a:noAutofit/>
          </a:bodyPr>
          <a:lstStyle/>
          <a:p>
            <a:r>
              <a:rPr lang="en-US" sz="2500" dirty="0">
                <a:solidFill>
                  <a:schemeClr val="bg1"/>
                </a:solidFill>
              </a:rPr>
              <a:t>Despite the success, the library also faces some challenges such as digital divide issues, cybersecurity, and ICT infrastructure maintenance cost. Ndegwa (2021).</a:t>
            </a:r>
          </a:p>
          <a:p>
            <a:pPr marL="457200" indent="-457200">
              <a:buFont typeface="+mj-lt"/>
              <a:buAutoNum type="arabicPeriod"/>
            </a:pPr>
            <a:r>
              <a:rPr lang="en-US" sz="2500" dirty="0">
                <a:solidFill>
                  <a:schemeClr val="bg1"/>
                </a:solidFill>
              </a:rPr>
              <a:t>To overcome these, the institution should:</a:t>
            </a:r>
          </a:p>
          <a:p>
            <a:pPr marL="457200" indent="-457200">
              <a:buFont typeface="+mj-lt"/>
              <a:buAutoNum type="arabicPeriod"/>
            </a:pPr>
            <a:r>
              <a:rPr lang="en-US" sz="2500" dirty="0">
                <a:solidFill>
                  <a:schemeClr val="bg1"/>
                </a:solidFill>
              </a:rPr>
              <a:t>Increase digital literacy training for students and staff.</a:t>
            </a:r>
          </a:p>
          <a:p>
            <a:pPr marL="457200" indent="-457200">
              <a:buFont typeface="+mj-lt"/>
              <a:buAutoNum type="arabicPeriod"/>
            </a:pPr>
            <a:r>
              <a:rPr lang="en-US" sz="2500" dirty="0">
                <a:solidFill>
                  <a:schemeClr val="bg1"/>
                </a:solidFill>
              </a:rPr>
              <a:t>Increase cybersecurity to protect user information.</a:t>
            </a:r>
          </a:p>
          <a:p>
            <a:pPr marL="457200" indent="-457200">
              <a:buFont typeface="+mj-lt"/>
              <a:buAutoNum type="arabicPeriod"/>
            </a:pPr>
            <a:endParaRPr lang="en-US" sz="2500" dirty="0">
              <a:solidFill>
                <a:schemeClr val="bg1"/>
              </a:solidFill>
            </a:endParaRPr>
          </a:p>
          <a:p>
            <a:pPr marL="457200" indent="-457200">
              <a:buFont typeface="+mj-lt"/>
              <a:buAutoNum type="arabicPeriod"/>
            </a:pPr>
            <a:r>
              <a:rPr lang="en-US" sz="2300" dirty="0">
                <a:solidFill>
                  <a:schemeClr val="bg1"/>
                </a:solidFill>
              </a:rPr>
              <a:t>A good recommendation of the above challenges would be to seek more partnerships for funding and expanding ICT-based services. </a:t>
            </a:r>
            <a:r>
              <a:rPr lang="en-US" sz="2300" dirty="0" err="1">
                <a:solidFill>
                  <a:schemeClr val="bg1"/>
                </a:solidFill>
              </a:rPr>
              <a:t>Kabakus</a:t>
            </a:r>
            <a:r>
              <a:rPr lang="en-US" sz="2300" dirty="0">
                <a:solidFill>
                  <a:schemeClr val="bg1"/>
                </a:solidFill>
              </a:rPr>
              <a:t> (2023). The effect of digital literacy on technology acceptance: An evaluation on administrative staff in higher education. </a:t>
            </a:r>
            <a:r>
              <a:rPr lang="en-US" sz="2300" i="1" dirty="0">
                <a:solidFill>
                  <a:schemeClr val="bg1"/>
                </a:solidFill>
              </a:rPr>
              <a:t>Journal of Information Science</a:t>
            </a:r>
            <a:r>
              <a:rPr lang="en-US" sz="2300" dirty="0">
                <a:solidFill>
                  <a:schemeClr val="bg1"/>
                </a:solidFill>
              </a:rPr>
              <a:t>, 01655515231160028.</a:t>
            </a:r>
          </a:p>
          <a:p>
            <a:endParaRPr lang="en-US" sz="2500" dirty="0">
              <a:solidFill>
                <a:schemeClr val="bg1"/>
              </a:solidFill>
            </a:endParaRPr>
          </a:p>
        </p:txBody>
      </p:sp>
    </p:spTree>
    <p:extLst>
      <p:ext uri="{BB962C8B-B14F-4D97-AF65-F5344CB8AC3E}">
        <p14:creationId xmlns:p14="http://schemas.microsoft.com/office/powerpoint/2010/main" val="2885601750"/>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circle(in)">
                                      <p:cBhvr>
                                        <p:cTn id="14"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5E23FA9-E068-64D5-CCC3-70F7B3C17F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C4F6AE07-D93A-2469-4424-78D6A267EE69}"/>
              </a:ext>
            </a:extLst>
          </p:cNvPr>
          <p:cNvSpPr/>
          <p:nvPr/>
        </p:nvSpPr>
        <p:spPr>
          <a:xfrm>
            <a:off x="0" y="0"/>
            <a:ext cx="12192000" cy="6858000"/>
          </a:xfrm>
          <a:prstGeom prst="rect">
            <a:avLst/>
          </a:prstGeom>
          <a:solidFill>
            <a:schemeClr val="dk1">
              <a:alpha val="33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5344D6C4-FB5F-D93B-A4BA-C481484EBEE1}"/>
              </a:ext>
            </a:extLst>
          </p:cNvPr>
          <p:cNvSpPr txBox="1"/>
          <p:nvPr/>
        </p:nvSpPr>
        <p:spPr>
          <a:xfrm>
            <a:off x="733926" y="316829"/>
            <a:ext cx="10724148" cy="2570750"/>
          </a:xfrm>
          <a:prstGeom prst="rect">
            <a:avLst/>
          </a:prstGeom>
          <a:solidFill>
            <a:schemeClr val="dk1">
              <a:alpha val="67000"/>
            </a:schemeClr>
          </a:solidFill>
        </p:spPr>
        <p:txBody>
          <a:bodyPr wrap="square" rtlCol="0">
            <a:noAutofit/>
          </a:bodyPr>
          <a:lstStyle/>
          <a:p>
            <a:pPr marL="0" marR="0">
              <a:lnSpc>
                <a:spcPct val="150000"/>
              </a:lnSpc>
              <a:spcAft>
                <a:spcPts val="800"/>
              </a:spcAft>
            </a:pPr>
            <a:r>
              <a:rPr lang="en-US" sz="1800" kern="10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u="sng" kern="10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2. Personalization of Services</a:t>
            </a:r>
            <a:endParaRPr lang="en-US" sz="1800" kern="100" dirty="0">
              <a:solidFill>
                <a:srgbClr val="FFFF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50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Personalizing information services involves customizing access to information based on user profiles, preferences, and behaviors (Mizzy &amp; Reid, 2017). For instance, libraries can utilize user data to offer personalized recommendations for books or articles, notify users about relevant events, and curate specialized collections that speak directly to user interests.</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50000"/>
              </a:lnSpc>
              <a:spcAft>
                <a:spcPts val="800"/>
              </a:spcAft>
            </a:pP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9D28394F-9D2A-45E4-08EE-36ED90E7FD9A}"/>
              </a:ext>
            </a:extLst>
          </p:cNvPr>
          <p:cNvSpPr txBox="1"/>
          <p:nvPr/>
        </p:nvSpPr>
        <p:spPr>
          <a:xfrm>
            <a:off x="733926" y="3429000"/>
            <a:ext cx="10724148" cy="3112170"/>
          </a:xfrm>
          <a:prstGeom prst="rect">
            <a:avLst/>
          </a:prstGeom>
          <a:solidFill>
            <a:schemeClr val="dk1">
              <a:alpha val="67000"/>
            </a:schemeClr>
          </a:solidFill>
        </p:spPr>
        <p:txBody>
          <a:bodyPr wrap="square" rtlCol="0">
            <a:noAutofit/>
          </a:bodyPr>
          <a:lstStyle/>
          <a:p>
            <a:pPr marL="0" marR="0">
              <a:lnSpc>
                <a:spcPct val="150000"/>
              </a:lnSpc>
              <a:spcAft>
                <a:spcPts val="800"/>
              </a:spcAft>
            </a:pPr>
            <a:r>
              <a:rPr lang="en-US" sz="1800" kern="10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u="sng" kern="10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3. Training and Support</a:t>
            </a:r>
            <a:endParaRPr lang="en-US" sz="1800" kern="100" dirty="0">
              <a:solidFill>
                <a:srgbClr val="FFFF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50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Offering training sessions and support resources tailored to varying levels of digital literacy can enhance users' ability to navigate hybrid information services. Some users may prefer more mentoring and hands-on training, while others might benefit from self-directed online tutorials. This adaptability can significantly improve the user experience (Tammaro et al., 2019).</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50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50000"/>
              </a:lnSpc>
              <a:spcAft>
                <a:spcPts val="800"/>
              </a:spcAft>
            </a:pP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6925275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wipe(down)">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05D8F1-F252-B109-32B4-D3344EFE9A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54D78AA5-0527-6654-188A-B808CC2354B1}"/>
              </a:ext>
            </a:extLst>
          </p:cNvPr>
          <p:cNvSpPr/>
          <p:nvPr/>
        </p:nvSpPr>
        <p:spPr>
          <a:xfrm>
            <a:off x="0" y="0"/>
            <a:ext cx="12192000" cy="6858000"/>
          </a:xfrm>
          <a:prstGeom prst="rect">
            <a:avLst/>
          </a:prstGeom>
          <a:solidFill>
            <a:schemeClr val="dk1">
              <a:alpha val="33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2A9491C2-F4BF-A83F-B098-3650225C5BF2}"/>
              </a:ext>
            </a:extLst>
          </p:cNvPr>
          <p:cNvSpPr txBox="1"/>
          <p:nvPr/>
        </p:nvSpPr>
        <p:spPr>
          <a:xfrm>
            <a:off x="565484" y="316830"/>
            <a:ext cx="10724148" cy="2426370"/>
          </a:xfrm>
          <a:prstGeom prst="rect">
            <a:avLst/>
          </a:prstGeom>
          <a:solidFill>
            <a:schemeClr val="dk1">
              <a:alpha val="67000"/>
            </a:schemeClr>
          </a:solidFill>
        </p:spPr>
        <p:txBody>
          <a:bodyPr wrap="square" rtlCol="0">
            <a:noAutofit/>
          </a:bodyPr>
          <a:lstStyle/>
          <a:p>
            <a:pPr marL="0" marR="0">
              <a:lnSpc>
                <a:spcPct val="150000"/>
              </a:lnSpc>
              <a:spcAft>
                <a:spcPts val="800"/>
              </a:spcAft>
            </a:pPr>
            <a:r>
              <a:rPr lang="en-US" sz="1800" kern="10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u="sng" kern="10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4. Accessibility Initiatives</a:t>
            </a:r>
            <a:endParaRPr lang="en-US" sz="1800" kern="100" dirty="0">
              <a:solidFill>
                <a:srgbClr val="FFFF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50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Hybrid information services must consider accessibility for all users, including those with disabilities. This can be achieved by offering resources in multiple formats (e.g., e-books, audiobooks, Braille), ensuring websites are compliant with accessibility standards, and providing assistive technologies that accommodate various needs (Huang &amp; Zhou, 2020).</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50000"/>
              </a:lnSpc>
              <a:spcAft>
                <a:spcPts val="800"/>
              </a:spcAft>
            </a:pP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D82B16B4-6EE9-D259-01FA-836E1BA49A26}"/>
              </a:ext>
            </a:extLst>
          </p:cNvPr>
          <p:cNvSpPr txBox="1"/>
          <p:nvPr/>
        </p:nvSpPr>
        <p:spPr>
          <a:xfrm>
            <a:off x="565484" y="3092114"/>
            <a:ext cx="10724148" cy="2426370"/>
          </a:xfrm>
          <a:prstGeom prst="rect">
            <a:avLst/>
          </a:prstGeom>
          <a:solidFill>
            <a:schemeClr val="dk1">
              <a:alpha val="67000"/>
            </a:schemeClr>
          </a:solidFill>
        </p:spPr>
        <p:txBody>
          <a:bodyPr wrap="square" rtlCol="0">
            <a:noAutofit/>
          </a:bodyPr>
          <a:lstStyle/>
          <a:p>
            <a:pPr marL="0" marR="0">
              <a:lnSpc>
                <a:spcPct val="150000"/>
              </a:lnSpc>
              <a:spcAft>
                <a:spcPts val="800"/>
              </a:spcAft>
            </a:pPr>
            <a:r>
              <a:rPr lang="en-US" sz="1800" kern="10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b="1" u="sng" kern="10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5. Multi-Platform Accessibility</a:t>
            </a:r>
            <a:endParaRPr lang="en-US" sz="1800" kern="100" dirty="0">
              <a:solidFill>
                <a:srgbClr val="FFFF00"/>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50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Ensuring that hybrid information services can be accessed through different platforms and devices allows users to engage with resources when and how it suits them best. Users may prefer accessing services via mobile applications, desktop platforms, or in-person visits, depending on their circumstances (Jain, 2021). Thus, providing seamless access across these different platforms is vital.</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50000"/>
              </a:lnSpc>
              <a:spcAft>
                <a:spcPts val="800"/>
              </a:spcAft>
            </a:pP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3267225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B702282-07F4-0181-72C7-C6676E64E3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67E00911-C442-A07A-8286-D070243FAE84}"/>
              </a:ext>
            </a:extLst>
          </p:cNvPr>
          <p:cNvSpPr/>
          <p:nvPr/>
        </p:nvSpPr>
        <p:spPr>
          <a:xfrm>
            <a:off x="0" y="0"/>
            <a:ext cx="12192000" cy="6858000"/>
          </a:xfrm>
          <a:prstGeom prst="rect">
            <a:avLst/>
          </a:prstGeom>
          <a:solidFill>
            <a:schemeClr val="dk1">
              <a:alpha val="33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2BB7DFC4-D915-187D-1CFF-37EE9CBD128E}"/>
              </a:ext>
            </a:extLst>
          </p:cNvPr>
          <p:cNvSpPr txBox="1"/>
          <p:nvPr/>
        </p:nvSpPr>
        <p:spPr>
          <a:xfrm>
            <a:off x="517357" y="1239251"/>
            <a:ext cx="10724148" cy="3308686"/>
          </a:xfrm>
          <a:prstGeom prst="rect">
            <a:avLst/>
          </a:prstGeom>
          <a:solidFill>
            <a:schemeClr val="dk1">
              <a:alpha val="67000"/>
            </a:schemeClr>
          </a:solidFill>
        </p:spPr>
        <p:txBody>
          <a:bodyPr wrap="square" rtlCol="0">
            <a:noAutofit/>
          </a:bodyPr>
          <a:lstStyle/>
          <a:p>
            <a:pPr>
              <a:lnSpc>
                <a:spcPct val="150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In conclusion, hybrid information services that reflect a deep understanding of user needs, preferences, and contexts can significantly enhance user engagement and satisfaction. </a:t>
            </a:r>
          </a:p>
          <a:p>
            <a:pPr>
              <a:lnSpc>
                <a:spcPct val="150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By focusing on user-centric design, personalization, accessibility, training, and multi-platform functionality, information professionals can effectively meet a diverse range of user demands. </a:t>
            </a:r>
          </a:p>
          <a:p>
            <a:pPr>
              <a:lnSpc>
                <a:spcPct val="150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Adopting these strategies can help institutions better fulfill their mission and improve the usability of their information services.</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50000"/>
              </a:lnSpc>
              <a:spcAft>
                <a:spcPts val="800"/>
              </a:spcAft>
            </a:pP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4983942"/>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CC619F2-C7D9-40C2-F818-A2B805464B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2C85ACC6-767E-AE48-DE4D-E20A04A0569F}"/>
              </a:ext>
            </a:extLst>
          </p:cNvPr>
          <p:cNvSpPr/>
          <p:nvPr/>
        </p:nvSpPr>
        <p:spPr>
          <a:xfrm>
            <a:off x="0" y="0"/>
            <a:ext cx="12192000" cy="6858000"/>
          </a:xfrm>
          <a:prstGeom prst="rect">
            <a:avLst/>
          </a:prstGeom>
          <a:solidFill>
            <a:schemeClr val="dk1">
              <a:alpha val="33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25AF5FA1-D5F1-F844-3AE1-7AB1DA12DE62}"/>
              </a:ext>
            </a:extLst>
          </p:cNvPr>
          <p:cNvSpPr txBox="1"/>
          <p:nvPr/>
        </p:nvSpPr>
        <p:spPr>
          <a:xfrm>
            <a:off x="733926" y="300788"/>
            <a:ext cx="10724148" cy="926433"/>
          </a:xfrm>
          <a:prstGeom prst="rect">
            <a:avLst/>
          </a:prstGeom>
          <a:solidFill>
            <a:schemeClr val="dk1">
              <a:alpha val="67000"/>
            </a:schemeClr>
          </a:solidFill>
        </p:spPr>
        <p:txBody>
          <a:bodyPr wrap="square" rtlCol="0">
            <a:noAutofit/>
          </a:bodyPr>
          <a:lstStyle/>
          <a:p>
            <a:pPr marL="0" marR="0">
              <a:lnSpc>
                <a:spcPct val="107000"/>
              </a:lnSpc>
              <a:spcAft>
                <a:spcPts val="800"/>
              </a:spcAft>
            </a:pPr>
            <a:r>
              <a:rPr lang="en-US" sz="1800" b="1" u="sng" kern="10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CHALLENGES ORGANIZATIONS FACE WHEN INTEGRATING DIGITAL AND TRADITIONAL RESOURCES, AND SUGGESTIONS ON HOW THEY CAN BE ADDRESSED.</a:t>
            </a:r>
            <a:endParaRPr lang="en-US" sz="1800" kern="100" dirty="0">
              <a:solidFill>
                <a:srgbClr val="FFFF0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A291A3E5-8F3E-0F2C-21DA-E19983EC0473}"/>
              </a:ext>
            </a:extLst>
          </p:cNvPr>
          <p:cNvSpPr txBox="1"/>
          <p:nvPr/>
        </p:nvSpPr>
        <p:spPr>
          <a:xfrm>
            <a:off x="733926" y="1528009"/>
            <a:ext cx="10724148" cy="1624265"/>
          </a:xfrm>
          <a:prstGeom prst="rect">
            <a:avLst/>
          </a:prstGeom>
          <a:solidFill>
            <a:schemeClr val="dk1">
              <a:alpha val="67000"/>
            </a:schemeClr>
          </a:solidFill>
        </p:spPr>
        <p:txBody>
          <a:bodyPr wrap="square" rtlCol="0">
            <a:noAutofit/>
          </a:bodyPr>
          <a:lstStyle/>
          <a:p>
            <a:pPr marL="0" marR="0">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When organizations try to integrate digital and traditional resources, they encounter various challenges. These challenges can disrupt productivity, slow down decision-making, and require significant time and financial resources.</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Below are some of these common </a:t>
            </a: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challenges</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and suggested </a:t>
            </a: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ways to address them</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E58C7CD8-742B-9BAA-A454-377292BB9C6A}"/>
              </a:ext>
            </a:extLst>
          </p:cNvPr>
          <p:cNvSpPr txBox="1"/>
          <p:nvPr/>
        </p:nvSpPr>
        <p:spPr>
          <a:xfrm>
            <a:off x="733926" y="3380870"/>
            <a:ext cx="10724148" cy="2851487"/>
          </a:xfrm>
          <a:prstGeom prst="rect">
            <a:avLst/>
          </a:prstGeom>
          <a:solidFill>
            <a:schemeClr val="dk1">
              <a:alpha val="67000"/>
            </a:schemeClr>
          </a:solidFill>
        </p:spPr>
        <p:txBody>
          <a:bodyPr wrap="square" rtlCol="0">
            <a:noAutofit/>
          </a:bodyPr>
          <a:lstStyle/>
          <a:p>
            <a:pPr marL="0" marR="0">
              <a:lnSpc>
                <a:spcPct val="107000"/>
              </a:lnSpc>
              <a:spcAft>
                <a:spcPts val="800"/>
              </a:spcAft>
            </a:pPr>
            <a:r>
              <a:rPr lang="en-US" sz="2100" b="1" kern="100" dirty="0">
                <a:solidFill>
                  <a:schemeClr val="accent4"/>
                </a:solidFill>
                <a:effectLst/>
                <a:latin typeface="Times New Roman" panose="02020603050405020304" pitchFamily="18" charset="0"/>
                <a:ea typeface="Calibri" panose="020F0502020204030204" pitchFamily="34" charset="0"/>
                <a:cs typeface="Times New Roman" panose="02020603050405020304" pitchFamily="18" charset="0"/>
              </a:rPr>
              <a:t>1. Cultural Resistance</a:t>
            </a:r>
            <a:endParaRPr lang="en-US" sz="2100" kern="1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Employees may resist digital changes because they are comfortable with traditional ways of working. Older employees or those less familiar with technology may be particularly hesitant to adopt new tools, which can create divisions within teams (Kane et al., 2015).</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b="1" kern="10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Solution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Organizations should provide training programs and create a supportive environment to help employees transition smoothly. Engaging employees in the digital transformation process and explaining its benefits can also reduce resistance (Kotter, 2012).</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22008767"/>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barn(inVertical)">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6" presetClass="entr" presetSubtype="16"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circle(in)">
                                      <p:cBhvr>
                                        <p:cTn id="16"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6BCA5D5-B060-21CB-10A1-231F255B11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43965D09-D5F3-3CCB-34E6-78BC7E559836}"/>
              </a:ext>
            </a:extLst>
          </p:cNvPr>
          <p:cNvSpPr/>
          <p:nvPr/>
        </p:nvSpPr>
        <p:spPr>
          <a:xfrm>
            <a:off x="0" y="0"/>
            <a:ext cx="12192000" cy="6858000"/>
          </a:xfrm>
          <a:prstGeom prst="rect">
            <a:avLst/>
          </a:prstGeom>
          <a:solidFill>
            <a:schemeClr val="dk1">
              <a:alpha val="33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08F092F1-33FC-67BB-710D-B4B0D222A9F9}"/>
              </a:ext>
            </a:extLst>
          </p:cNvPr>
          <p:cNvSpPr txBox="1"/>
          <p:nvPr/>
        </p:nvSpPr>
        <p:spPr>
          <a:xfrm>
            <a:off x="421105" y="324849"/>
            <a:ext cx="10724148" cy="2851487"/>
          </a:xfrm>
          <a:prstGeom prst="rect">
            <a:avLst/>
          </a:prstGeom>
          <a:solidFill>
            <a:schemeClr val="dk1">
              <a:alpha val="67000"/>
            </a:schemeClr>
          </a:solidFill>
        </p:spPr>
        <p:txBody>
          <a:bodyPr wrap="square" rtlCol="0">
            <a:noAutofit/>
          </a:bodyPr>
          <a:lstStyle/>
          <a:p>
            <a:pPr marL="0" marR="0">
              <a:lnSpc>
                <a:spcPct val="107000"/>
              </a:lnSpc>
              <a:spcAft>
                <a:spcPts val="800"/>
              </a:spcAft>
            </a:pPr>
            <a:r>
              <a:rPr lang="en-US" sz="2100" b="1" kern="100" dirty="0">
                <a:solidFill>
                  <a:schemeClr val="accent4"/>
                </a:solidFill>
                <a:effectLst/>
                <a:latin typeface="Times New Roman" panose="02020603050405020304" pitchFamily="18" charset="0"/>
                <a:ea typeface="Calibri" panose="020F0502020204030204" pitchFamily="34" charset="0"/>
                <a:cs typeface="Times New Roman" panose="02020603050405020304" pitchFamily="18" charset="0"/>
              </a:rPr>
              <a:t> 2. Data Silos</a:t>
            </a:r>
            <a:endParaRPr lang="en-US" sz="2100" kern="1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Traditional resources, such as paper files or isolated databases, often result in data silos, where information is stored in separate locations. This fragmentation makes it hard for teams to share and access data seamlessly (Ghasemaghaei &amp; Calic, 2019).</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Solution: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Implementing integrated digital platforms, such as cloud-based systems, can consolidate data. This allows employees to access information from one central place, improving efficiency and collaboration (Ross, 2018).</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DA76B739-7301-5C8D-9E98-96C6BD016CE4}"/>
              </a:ext>
            </a:extLst>
          </p:cNvPr>
          <p:cNvSpPr txBox="1"/>
          <p:nvPr/>
        </p:nvSpPr>
        <p:spPr>
          <a:xfrm>
            <a:off x="421105" y="3525251"/>
            <a:ext cx="10724148" cy="2851487"/>
          </a:xfrm>
          <a:prstGeom prst="rect">
            <a:avLst/>
          </a:prstGeom>
          <a:solidFill>
            <a:schemeClr val="dk1">
              <a:alpha val="67000"/>
            </a:schemeClr>
          </a:solidFill>
        </p:spPr>
        <p:txBody>
          <a:bodyPr wrap="square" rtlCol="0">
            <a:noAutofit/>
          </a:bodyPr>
          <a:lstStyle/>
          <a:p>
            <a:pPr marL="0" marR="0">
              <a:lnSpc>
                <a:spcPct val="107000"/>
              </a:lnSpc>
              <a:spcAft>
                <a:spcPts val="800"/>
              </a:spcAft>
            </a:pPr>
            <a:r>
              <a:rPr lang="en-US" sz="2100" b="1" kern="100" dirty="0">
                <a:solidFill>
                  <a:schemeClr val="accent4"/>
                </a:solidFill>
                <a:effectLst/>
                <a:latin typeface="Times New Roman" panose="02020603050405020304" pitchFamily="18" charset="0"/>
                <a:ea typeface="Calibri" panose="020F0502020204030204" pitchFamily="34" charset="0"/>
                <a:cs typeface="Times New Roman" panose="02020603050405020304" pitchFamily="18" charset="0"/>
              </a:rPr>
              <a:t>3. Compatibility Issues</a:t>
            </a:r>
            <a:endParaRPr lang="en-US" sz="2100" kern="1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Traditional and digital systems often use different formats and standards, making it difficult for them to work together. For example, older databases may not be compatible with newer software (Bharadwaj et al., 2013).</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Solution: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Investing in middleware or APIs (Application Programming Interfaces) can help bridge the gap between digital and traditional resources. Middleware acts as a translator, enabling different systems to communicate effectively (Singh &amp; Hess, 2017).</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34956256"/>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circle(in)">
                                      <p:cBhvr>
                                        <p:cTn id="12"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83C18CE-F38B-3025-C92B-5EA03842758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
        <p:nvSpPr>
          <p:cNvPr id="3" name="Rectangle 2">
            <a:extLst>
              <a:ext uri="{FF2B5EF4-FFF2-40B4-BE49-F238E27FC236}">
                <a16:creationId xmlns:a16="http://schemas.microsoft.com/office/drawing/2014/main" id="{D00997B3-34F4-7A94-9164-7AFBDC51FCA1}"/>
              </a:ext>
            </a:extLst>
          </p:cNvPr>
          <p:cNvSpPr/>
          <p:nvPr/>
        </p:nvSpPr>
        <p:spPr>
          <a:xfrm>
            <a:off x="0" y="0"/>
            <a:ext cx="12192000" cy="6858000"/>
          </a:xfrm>
          <a:prstGeom prst="rect">
            <a:avLst/>
          </a:prstGeom>
          <a:solidFill>
            <a:schemeClr val="dk1">
              <a:alpha val="33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67FC4F29-BF3D-B1E4-CE01-F58DBB32BEC2}"/>
              </a:ext>
            </a:extLst>
          </p:cNvPr>
          <p:cNvSpPr txBox="1"/>
          <p:nvPr/>
        </p:nvSpPr>
        <p:spPr>
          <a:xfrm>
            <a:off x="397042" y="324851"/>
            <a:ext cx="10724148" cy="2851487"/>
          </a:xfrm>
          <a:prstGeom prst="rect">
            <a:avLst/>
          </a:prstGeom>
          <a:solidFill>
            <a:schemeClr val="dk1">
              <a:alpha val="67000"/>
            </a:schemeClr>
          </a:solidFill>
        </p:spPr>
        <p:txBody>
          <a:bodyPr wrap="square" rtlCol="0">
            <a:noAutofit/>
          </a:bodyPr>
          <a:lstStyle/>
          <a:p>
            <a:pPr marL="0" marR="0">
              <a:lnSpc>
                <a:spcPct val="107000"/>
              </a:lnSpc>
              <a:spcAft>
                <a:spcPts val="800"/>
              </a:spcAft>
            </a:pPr>
            <a:r>
              <a:rPr lang="en-US" sz="2100" b="1" kern="100" dirty="0">
                <a:solidFill>
                  <a:schemeClr val="accent4"/>
                </a:solidFill>
                <a:effectLst/>
                <a:latin typeface="Times New Roman" panose="02020603050405020304" pitchFamily="18" charset="0"/>
                <a:ea typeface="Calibri" panose="020F0502020204030204" pitchFamily="34" charset="0"/>
                <a:cs typeface="Times New Roman" panose="02020603050405020304" pitchFamily="18" charset="0"/>
              </a:rPr>
              <a:t>4. High Costs</a:t>
            </a:r>
            <a:endParaRPr lang="en-US" sz="2100" kern="1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Switching from traditional resources to digital systems requires a significant investment, especially for small organizations with limited budgets. Costs can include purchasing new software, training staff, and maintaining updated systems (Hess et al., 2016).</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Solution: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Organizations can phase in digital tools gradually to spread out costs over time. They might start with high-impact areas and expand once they see positive results. Prioritizing tools with long-term cost-saving potential can also help manage expenses (Kiron et al., 2013).</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F69BA7B0-F2FC-F1D6-07D7-EDD2A4A12A64}"/>
              </a:ext>
            </a:extLst>
          </p:cNvPr>
          <p:cNvSpPr txBox="1"/>
          <p:nvPr/>
        </p:nvSpPr>
        <p:spPr>
          <a:xfrm>
            <a:off x="397042" y="3429000"/>
            <a:ext cx="10724148" cy="2851487"/>
          </a:xfrm>
          <a:prstGeom prst="rect">
            <a:avLst/>
          </a:prstGeom>
          <a:solidFill>
            <a:schemeClr val="dk1">
              <a:alpha val="67000"/>
            </a:schemeClr>
          </a:solidFill>
        </p:spPr>
        <p:txBody>
          <a:bodyPr wrap="square" rtlCol="0">
            <a:noAutofit/>
          </a:bodyPr>
          <a:lstStyle/>
          <a:p>
            <a:pPr marL="0" marR="0">
              <a:lnSpc>
                <a:spcPct val="107000"/>
              </a:lnSpc>
              <a:spcAft>
                <a:spcPts val="800"/>
              </a:spcAft>
            </a:pPr>
            <a:r>
              <a:rPr lang="en-US" sz="2100" b="1" kern="100" dirty="0">
                <a:solidFill>
                  <a:schemeClr val="accent4"/>
                </a:solidFill>
                <a:effectLst/>
                <a:latin typeface="Times New Roman" panose="02020603050405020304" pitchFamily="18" charset="0"/>
                <a:ea typeface="Calibri" panose="020F0502020204030204" pitchFamily="34" charset="0"/>
                <a:cs typeface="Times New Roman" panose="02020603050405020304" pitchFamily="18" charset="0"/>
              </a:rPr>
              <a:t>5. Data Security and Privacy Concerns</a:t>
            </a:r>
            <a:endParaRPr lang="en-US" sz="2100" kern="1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Digital resources often raise concerns about data security and privacy. Traditional systems like paper files have their own security risks, but digital data can be exposed to cyber threats (Von Solms &amp; Van Niekerk, 2013).</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Solution: </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Adopting strong cybersecurity measures and ensuring regular updates can help protect digital resources. Staff should also receive training on recognizing and avoiding cyber threats (Siponen &amp; Vance, 2010).</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35186800"/>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4C03CA1-488B-A851-BBF3-50E9795360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1999" cy="6857999"/>
          </a:xfrm>
          <a:prstGeom prst="rect">
            <a:avLst/>
          </a:prstGeom>
        </p:spPr>
      </p:pic>
      <p:sp>
        <p:nvSpPr>
          <p:cNvPr id="3" name="Rectangle 2">
            <a:extLst>
              <a:ext uri="{FF2B5EF4-FFF2-40B4-BE49-F238E27FC236}">
                <a16:creationId xmlns:a16="http://schemas.microsoft.com/office/drawing/2014/main" id="{70E8E715-8796-4A60-BCCA-489CA56AFBBB}"/>
              </a:ext>
            </a:extLst>
          </p:cNvPr>
          <p:cNvSpPr/>
          <p:nvPr/>
        </p:nvSpPr>
        <p:spPr>
          <a:xfrm>
            <a:off x="0" y="0"/>
            <a:ext cx="12192000" cy="6858000"/>
          </a:xfrm>
          <a:prstGeom prst="rect">
            <a:avLst/>
          </a:prstGeom>
          <a:solidFill>
            <a:schemeClr val="dk1">
              <a:alpha val="33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B392A87B-4CCB-8B1D-864B-2FB1F2C4C14F}"/>
              </a:ext>
            </a:extLst>
          </p:cNvPr>
          <p:cNvSpPr txBox="1"/>
          <p:nvPr/>
        </p:nvSpPr>
        <p:spPr>
          <a:xfrm>
            <a:off x="469230" y="276728"/>
            <a:ext cx="10724148" cy="2827419"/>
          </a:xfrm>
          <a:prstGeom prst="rect">
            <a:avLst/>
          </a:prstGeom>
          <a:solidFill>
            <a:schemeClr val="dk1">
              <a:alpha val="67000"/>
            </a:schemeClr>
          </a:solidFill>
        </p:spPr>
        <p:txBody>
          <a:bodyPr wrap="square" rtlCol="0">
            <a:noAutofit/>
          </a:bodyPr>
          <a:lstStyle/>
          <a:p>
            <a:pPr marL="0" marR="0">
              <a:lnSpc>
                <a:spcPct val="107000"/>
              </a:lnSpc>
              <a:spcAft>
                <a:spcPts val="800"/>
              </a:spcAft>
            </a:pPr>
            <a:r>
              <a:rPr lang="en-US" sz="2100" b="1" kern="100" dirty="0">
                <a:solidFill>
                  <a:schemeClr val="accent4"/>
                </a:solidFill>
                <a:effectLst/>
                <a:latin typeface="Times New Roman" panose="02020603050405020304" pitchFamily="18" charset="0"/>
                <a:ea typeface="Calibri" panose="020F0502020204030204" pitchFamily="34" charset="0"/>
                <a:cs typeface="Times New Roman" panose="02020603050405020304" pitchFamily="18" charset="0"/>
              </a:rPr>
              <a:t> 6. Complexity in Data Management</a:t>
            </a:r>
            <a:endParaRPr lang="en-US" sz="2100" kern="1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Handling both digital and traditional data can be complex. For example, some data may only exist in hard copy, making it difficult to integrate into digital analytics tools (Goes, 2014).</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Solution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Digitizing paper documents and storing them in searchable formats can simplify data management. Adopting data governance policies can also ensure that all data, whether digital or traditional, follows consistent standards (McAfee &amp; Brynjolfsson, 2012).</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C73AB4A5-969D-1129-5AD6-B1C0798944CB}"/>
              </a:ext>
            </a:extLst>
          </p:cNvPr>
          <p:cNvSpPr txBox="1"/>
          <p:nvPr/>
        </p:nvSpPr>
        <p:spPr>
          <a:xfrm>
            <a:off x="485272" y="3429000"/>
            <a:ext cx="10724148" cy="2827418"/>
          </a:xfrm>
          <a:prstGeom prst="rect">
            <a:avLst/>
          </a:prstGeom>
          <a:solidFill>
            <a:schemeClr val="dk1">
              <a:alpha val="67000"/>
            </a:schemeClr>
          </a:solidFill>
        </p:spPr>
        <p:txBody>
          <a:bodyPr wrap="square" rtlCol="0">
            <a:noAutofit/>
          </a:bodyPr>
          <a:lstStyle/>
          <a:p>
            <a:pPr marL="0" marR="0">
              <a:lnSpc>
                <a:spcPct val="107000"/>
              </a:lnSpc>
              <a:spcAft>
                <a:spcPts val="800"/>
              </a:spcAft>
            </a:pPr>
            <a:r>
              <a:rPr lang="en-US" sz="2100" b="1" u="sng" kern="100" dirty="0">
                <a:solidFill>
                  <a:schemeClr val="accent4"/>
                </a:solidFill>
                <a:effectLst/>
                <a:latin typeface="Times New Roman" panose="02020603050405020304" pitchFamily="18" charset="0"/>
                <a:ea typeface="Calibri" panose="020F0502020204030204" pitchFamily="34" charset="0"/>
                <a:cs typeface="Times New Roman" panose="02020603050405020304" pitchFamily="18" charset="0"/>
              </a:rPr>
              <a:t>7. Loss of Human Touch</a:t>
            </a:r>
            <a:endParaRPr lang="en-US" sz="2100" b="1" u="sng" kern="100" dirty="0">
              <a:solidFill>
                <a:schemeClr val="accent4"/>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Digital resources can sometimes feel impersonal, impacting customer relationships. For instance, using automated emails instead of handwritten notes can make clients feel less valued (Parasuraman, 2000).</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b="1"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Solution</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Balancing digital tools with personal interactions is key. Organizations can use technology to streamline tasks but continue to provide a human touch through customer service, phone calls, or face-to-face interactions (Kotler &amp; Keller, 2016).</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8373148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circle(in)">
                                      <p:cBhvr>
                                        <p:cTn id="12"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E740679-1AD4-66F8-78D2-0FB0E2E071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Rectangle 4">
            <a:extLst>
              <a:ext uri="{FF2B5EF4-FFF2-40B4-BE49-F238E27FC236}">
                <a16:creationId xmlns:a16="http://schemas.microsoft.com/office/drawing/2014/main" id="{B5E592FF-8818-F835-4EBA-E47BB8659FB0}"/>
              </a:ext>
            </a:extLst>
          </p:cNvPr>
          <p:cNvSpPr/>
          <p:nvPr/>
        </p:nvSpPr>
        <p:spPr>
          <a:xfrm>
            <a:off x="0" y="0"/>
            <a:ext cx="12192000" cy="6858000"/>
          </a:xfrm>
          <a:prstGeom prst="rect">
            <a:avLst/>
          </a:prstGeom>
          <a:solidFill>
            <a:schemeClr val="dk1">
              <a:alpha val="37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3A3A0D67-10D6-4675-6A33-8DB69E5CEF61}"/>
              </a:ext>
            </a:extLst>
          </p:cNvPr>
          <p:cNvSpPr txBox="1"/>
          <p:nvPr/>
        </p:nvSpPr>
        <p:spPr>
          <a:xfrm>
            <a:off x="529389" y="1203158"/>
            <a:ext cx="10507579" cy="4480950"/>
          </a:xfrm>
          <a:prstGeom prst="rect">
            <a:avLst/>
          </a:prstGeom>
          <a:solidFill>
            <a:schemeClr val="dk1">
              <a:alpha val="55000"/>
            </a:schemeClr>
          </a:solidFill>
        </p:spPr>
        <p:txBody>
          <a:bodyPr wrap="square" rtlCol="0">
            <a:noAutofit/>
          </a:bodyPr>
          <a:lstStyle/>
          <a:p>
            <a:pPr marL="342900" marR="0" lvl="0" indent="-342900">
              <a:buFont typeface="+mj-lt"/>
              <a:buAutoNum type="arabicPeriod"/>
              <a:tabLst>
                <a:tab pos="457200" algn="l"/>
              </a:tabLst>
            </a:pPr>
            <a:r>
              <a:rPr lang="en-US" sz="2500" b="1" dirty="0">
                <a:solidFill>
                  <a:schemeClr val="bg1"/>
                </a:solidFill>
                <a:effectLst/>
                <a:latin typeface="Arial" panose="020B0604020202020204" pitchFamily="34" charset="0"/>
                <a:ea typeface="Times New Roman" panose="02020603050405020304" pitchFamily="18" charset="0"/>
              </a:rPr>
              <a:t>JOEL OSTEEN INDUMULI - C38/5769/2022</a:t>
            </a:r>
            <a:endParaRPr lang="en-US" sz="2500" dirty="0">
              <a:solidFill>
                <a:schemeClr val="bg1"/>
              </a:solidFill>
              <a:effectLst/>
              <a:latin typeface="Times New Roman" panose="02020603050405020304" pitchFamily="18" charset="0"/>
              <a:ea typeface="Times New Roman" panose="02020603050405020304" pitchFamily="18" charset="0"/>
            </a:endParaRPr>
          </a:p>
          <a:p>
            <a:pPr marL="342900" marR="0" lvl="0" indent="-342900">
              <a:buFont typeface="+mj-lt"/>
              <a:buAutoNum type="arabicPeriod"/>
              <a:tabLst>
                <a:tab pos="457200" algn="l"/>
              </a:tabLst>
            </a:pPr>
            <a:r>
              <a:rPr lang="en-US" sz="2500" b="1" dirty="0">
                <a:solidFill>
                  <a:schemeClr val="bg1"/>
                </a:solidFill>
                <a:effectLst/>
                <a:latin typeface="Arial" panose="020B0604020202020204" pitchFamily="34" charset="0"/>
                <a:ea typeface="Times New Roman" panose="02020603050405020304" pitchFamily="18" charset="0"/>
              </a:rPr>
              <a:t>JOHN KAMAU WANYOIKE – C38/1426/2022</a:t>
            </a:r>
            <a:endParaRPr lang="en-US" sz="2500" dirty="0">
              <a:solidFill>
                <a:schemeClr val="bg1"/>
              </a:solidFill>
              <a:effectLst/>
              <a:latin typeface="Times New Roman" panose="02020603050405020304" pitchFamily="18" charset="0"/>
              <a:ea typeface="Times New Roman" panose="02020603050405020304" pitchFamily="18" charset="0"/>
            </a:endParaRPr>
          </a:p>
          <a:p>
            <a:pPr marL="342900" marR="0" lvl="0" indent="-342900">
              <a:buFont typeface="+mj-lt"/>
              <a:buAutoNum type="arabicPeriod"/>
              <a:tabLst>
                <a:tab pos="457200" algn="l"/>
              </a:tabLst>
            </a:pPr>
            <a:r>
              <a:rPr lang="en-US" sz="2500" b="1" dirty="0">
                <a:solidFill>
                  <a:schemeClr val="bg1"/>
                </a:solidFill>
                <a:effectLst/>
                <a:latin typeface="Arial" panose="020B0604020202020204" pitchFamily="34" charset="0"/>
                <a:ea typeface="Times New Roman" panose="02020603050405020304" pitchFamily="18" charset="0"/>
              </a:rPr>
              <a:t>MOSES ATEKA – C38/5772/2022</a:t>
            </a:r>
            <a:endParaRPr lang="en-US" sz="2500" dirty="0">
              <a:solidFill>
                <a:schemeClr val="bg1"/>
              </a:solidFill>
              <a:effectLst/>
              <a:latin typeface="Times New Roman" panose="02020603050405020304" pitchFamily="18" charset="0"/>
              <a:ea typeface="Times New Roman" panose="02020603050405020304" pitchFamily="18" charset="0"/>
            </a:endParaRPr>
          </a:p>
          <a:p>
            <a:pPr marL="342900" marR="0" lvl="0" indent="-342900">
              <a:buFont typeface="+mj-lt"/>
              <a:buAutoNum type="arabicPeriod"/>
              <a:tabLst>
                <a:tab pos="457200" algn="l"/>
              </a:tabLst>
            </a:pPr>
            <a:r>
              <a:rPr lang="en-US" sz="2500" b="1" dirty="0">
                <a:solidFill>
                  <a:schemeClr val="bg1"/>
                </a:solidFill>
                <a:effectLst/>
                <a:latin typeface="Arial" panose="020B0604020202020204" pitchFamily="34" charset="0"/>
                <a:ea typeface="Times New Roman" panose="02020603050405020304" pitchFamily="18" charset="0"/>
              </a:rPr>
              <a:t>EMMA NZUKA -  C38/5748/2022</a:t>
            </a:r>
            <a:endParaRPr lang="en-US" sz="2500" dirty="0">
              <a:solidFill>
                <a:schemeClr val="bg1"/>
              </a:solidFill>
              <a:effectLst/>
              <a:latin typeface="Times New Roman" panose="02020603050405020304" pitchFamily="18" charset="0"/>
              <a:ea typeface="Times New Roman" panose="02020603050405020304" pitchFamily="18" charset="0"/>
            </a:endParaRPr>
          </a:p>
          <a:p>
            <a:pPr marL="342900" marR="0" lvl="0" indent="-342900">
              <a:buFont typeface="+mj-lt"/>
              <a:buAutoNum type="arabicPeriod"/>
              <a:tabLst>
                <a:tab pos="457200" algn="l"/>
              </a:tabLst>
            </a:pPr>
            <a:r>
              <a:rPr lang="en-US" sz="2500" b="1" dirty="0">
                <a:solidFill>
                  <a:schemeClr val="bg1"/>
                </a:solidFill>
                <a:effectLst/>
                <a:latin typeface="Arial" panose="020B0604020202020204" pitchFamily="34" charset="0"/>
                <a:ea typeface="Times New Roman" panose="02020603050405020304" pitchFamily="18" charset="0"/>
              </a:rPr>
              <a:t>DANIEL MWENDWA -  C38/5696/2022</a:t>
            </a:r>
            <a:endParaRPr lang="en-US" sz="2500" dirty="0">
              <a:solidFill>
                <a:schemeClr val="bg1"/>
              </a:solidFill>
              <a:effectLst/>
              <a:latin typeface="Times New Roman" panose="02020603050405020304" pitchFamily="18" charset="0"/>
              <a:ea typeface="Times New Roman" panose="02020603050405020304" pitchFamily="18" charset="0"/>
            </a:endParaRPr>
          </a:p>
        </p:txBody>
      </p:sp>
      <p:sp>
        <p:nvSpPr>
          <p:cNvPr id="4" name="TextBox 3">
            <a:extLst>
              <a:ext uri="{FF2B5EF4-FFF2-40B4-BE49-F238E27FC236}">
                <a16:creationId xmlns:a16="http://schemas.microsoft.com/office/drawing/2014/main" id="{98F04ACE-FB74-D277-68F9-099A27AAD693}"/>
              </a:ext>
            </a:extLst>
          </p:cNvPr>
          <p:cNvSpPr txBox="1"/>
          <p:nvPr/>
        </p:nvSpPr>
        <p:spPr>
          <a:xfrm>
            <a:off x="4122821" y="320842"/>
            <a:ext cx="4315326" cy="657726"/>
          </a:xfrm>
          <a:prstGeom prst="rect">
            <a:avLst/>
          </a:prstGeom>
          <a:noFill/>
        </p:spPr>
        <p:txBody>
          <a:bodyPr wrap="square" rtlCol="0">
            <a:noAutofit/>
          </a:bodyPr>
          <a:lstStyle/>
          <a:p>
            <a:r>
              <a:rPr lang="en-US" sz="3000" dirty="0">
                <a:solidFill>
                  <a:schemeClr val="bg1"/>
                </a:solidFill>
              </a:rPr>
              <a:t>GROUP MEMBERS</a:t>
            </a:r>
          </a:p>
        </p:txBody>
      </p:sp>
    </p:spTree>
    <p:extLst>
      <p:ext uri="{BB962C8B-B14F-4D97-AF65-F5344CB8AC3E}">
        <p14:creationId xmlns:p14="http://schemas.microsoft.com/office/powerpoint/2010/main" val="42472817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7B78229-B0A2-FFF8-B60D-EDB5EBA561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2213811"/>
          </a:xfrm>
          <a:prstGeom prst="rect">
            <a:avLst/>
          </a:prstGeom>
        </p:spPr>
      </p:pic>
      <p:sp>
        <p:nvSpPr>
          <p:cNvPr id="3" name="TextBox 2">
            <a:extLst>
              <a:ext uri="{FF2B5EF4-FFF2-40B4-BE49-F238E27FC236}">
                <a16:creationId xmlns:a16="http://schemas.microsoft.com/office/drawing/2014/main" id="{BF2DB6EA-3101-170D-4708-477784DDC90D}"/>
              </a:ext>
            </a:extLst>
          </p:cNvPr>
          <p:cNvSpPr txBox="1"/>
          <p:nvPr/>
        </p:nvSpPr>
        <p:spPr>
          <a:xfrm>
            <a:off x="2189747" y="372979"/>
            <a:ext cx="7507706" cy="806116"/>
          </a:xfrm>
          <a:prstGeom prst="rect">
            <a:avLst/>
          </a:prstGeom>
          <a:solidFill>
            <a:schemeClr val="dk1">
              <a:alpha val="67000"/>
            </a:schemeClr>
          </a:solidFill>
        </p:spPr>
        <p:txBody>
          <a:bodyPr wrap="square" rtlCol="0">
            <a:noAutofit/>
          </a:bodyPr>
          <a:lstStyle/>
          <a:p>
            <a:pPr marL="0" marR="0" algn="ctr">
              <a:lnSpc>
                <a:spcPct val="107000"/>
              </a:lnSpc>
              <a:spcAft>
                <a:spcPts val="800"/>
              </a:spcAft>
            </a:pPr>
            <a:r>
              <a:rPr lang="en-US" sz="3200" b="1" u="sng" dirty="0">
                <a:solidFill>
                  <a:srgbClr val="FFFF00"/>
                </a:solidFill>
                <a:effectLst/>
                <a:latin typeface="Times New Roman" panose="02020603050405020304" pitchFamily="18" charset="0"/>
                <a:ea typeface="Calibri" panose="020F0502020204030204" pitchFamily="34" charset="0"/>
              </a:rPr>
              <a:t>CONCLUSION</a:t>
            </a:r>
            <a:endParaRPr lang="en-US" sz="3200" kern="100" dirty="0">
              <a:solidFill>
                <a:srgbClr val="FFFF0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9072D100-A057-AAF1-CB06-FA8EDDDC3A4B}"/>
              </a:ext>
            </a:extLst>
          </p:cNvPr>
          <p:cNvSpPr txBox="1"/>
          <p:nvPr/>
        </p:nvSpPr>
        <p:spPr>
          <a:xfrm>
            <a:off x="850231" y="2586790"/>
            <a:ext cx="10892590" cy="3404936"/>
          </a:xfrm>
          <a:prstGeom prst="rect">
            <a:avLst/>
          </a:prstGeom>
          <a:solidFill>
            <a:schemeClr val="dk1">
              <a:alpha val="67000"/>
            </a:schemeClr>
          </a:solidFill>
        </p:spPr>
        <p:txBody>
          <a:bodyPr wrap="square" rtlCol="0">
            <a:noAutofit/>
          </a:bodyPr>
          <a:lstStyle/>
          <a:p>
            <a:pPr algn="just">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The implementation of hybrid collections represents a significant opportunity for information centers to enhance their services and meet diverse user needs. </a:t>
            </a:r>
          </a:p>
          <a:p>
            <a:pPr algn="just">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While challenges exist in integration and management, careful planning and appropriate strategies can lead to successful outcomes. </a:t>
            </a:r>
          </a:p>
          <a:p>
            <a:pPr algn="just">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The key to success lies in maintaining flexibility, understanding user needs, and regularly evaluating and adjusting services. As information technology continues to evolve, hybrid collections will likely become increasingly important in providing comprehensive information services.</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Aft>
                <a:spcPts val="800"/>
              </a:spcAft>
            </a:pPr>
            <a:endParaRPr lang="en-US" sz="32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654663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A39F3A3-F8D1-6819-F770-C4B905C2FF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1999" cy="6857999"/>
          </a:xfrm>
          <a:prstGeom prst="rect">
            <a:avLst/>
          </a:prstGeom>
        </p:spPr>
      </p:pic>
      <p:sp>
        <p:nvSpPr>
          <p:cNvPr id="4" name="Rectangle 3">
            <a:extLst>
              <a:ext uri="{FF2B5EF4-FFF2-40B4-BE49-F238E27FC236}">
                <a16:creationId xmlns:a16="http://schemas.microsoft.com/office/drawing/2014/main" id="{AF6B7587-141B-CA9D-C0E0-479FA2794318}"/>
              </a:ext>
            </a:extLst>
          </p:cNvPr>
          <p:cNvSpPr/>
          <p:nvPr/>
        </p:nvSpPr>
        <p:spPr>
          <a:xfrm>
            <a:off x="0" y="0"/>
            <a:ext cx="12192000" cy="6858000"/>
          </a:xfrm>
          <a:prstGeom prst="rect">
            <a:avLst/>
          </a:prstGeom>
          <a:solidFill>
            <a:schemeClr val="dk1">
              <a:alpha val="33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136F1144-3335-CE02-0704-69A6163DC162}"/>
              </a:ext>
            </a:extLst>
          </p:cNvPr>
          <p:cNvSpPr txBox="1"/>
          <p:nvPr/>
        </p:nvSpPr>
        <p:spPr>
          <a:xfrm>
            <a:off x="649704" y="204538"/>
            <a:ext cx="10892590" cy="589546"/>
          </a:xfrm>
          <a:prstGeom prst="rect">
            <a:avLst/>
          </a:prstGeom>
          <a:solidFill>
            <a:schemeClr val="dk1">
              <a:alpha val="67000"/>
            </a:schemeClr>
          </a:solidFill>
        </p:spPr>
        <p:txBody>
          <a:bodyPr wrap="square" rtlCol="0">
            <a:noAutofit/>
          </a:bodyPr>
          <a:lstStyle/>
          <a:p>
            <a:pPr algn="ctr">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REFERENCES</a:t>
            </a:r>
            <a:endParaRPr lang="en-US" sz="32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8432967E-CE5B-F3AF-ECCE-6950DEF3ED3D}"/>
              </a:ext>
            </a:extLst>
          </p:cNvPr>
          <p:cNvSpPr txBox="1"/>
          <p:nvPr/>
        </p:nvSpPr>
        <p:spPr>
          <a:xfrm>
            <a:off x="649704" y="866273"/>
            <a:ext cx="10892590" cy="4644190"/>
          </a:xfrm>
          <a:prstGeom prst="rect">
            <a:avLst/>
          </a:prstGeom>
          <a:solidFill>
            <a:schemeClr val="dk1">
              <a:alpha val="67000"/>
            </a:schemeClr>
          </a:solidFill>
        </p:spPr>
        <p:txBody>
          <a:bodyPr wrap="square" rtlCol="0">
            <a:noAutofit/>
          </a:bodyPr>
          <a:lstStyle/>
          <a:p>
            <a:pPr marL="342900" marR="0" lvl="0" indent="-342900">
              <a:lnSpc>
                <a:spcPct val="107000"/>
              </a:lnSpc>
              <a:buFont typeface="+mj-lt"/>
              <a:buAutoNum type="arabicPeriod"/>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Anderson, M. (2023). Financial strategies in hybrid resource management. Journal of Library Administration, 58(4), 378-392.</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buFont typeface="+mj-lt"/>
              <a:buAutoNum type="arabicPeriod"/>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Bharadwaj, A., El Sawy, O. A., Pavlou, P. A., &amp; Venkatraman, N. (2013). Digital business strategy: Toward a next generation of insights. MIS Quarterly, 37(2), 471-482.</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buFont typeface="+mj-lt"/>
              <a:buAutoNum type="arabicPeriod"/>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Brown, K., &amp; Martinez, R. (2022). Staff development for digital integration. Library Management Quarterly, 45(2), 112-128.</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buFont typeface="+mj-lt"/>
              <a:buAutoNum type="arabicPeriod"/>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Davis, P., Wilson, M., &amp; Smith, J. (2021). Training frameworks for digital resource management. Digital Library Review, 36(3), 225-240.</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buFont typeface="+mj-lt"/>
              <a:buAutoNum type="arabicPeriod"/>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Ghasemaghaei, M., &amp; Calic, G. (2019). Assessing the impact of big data on firm innovation performance: Big data is not always better data. Journal of Business Research, 101, 56-69.</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Aft>
                <a:spcPts val="800"/>
              </a:spcAft>
              <a:buFont typeface="+mj-lt"/>
              <a:buAutoNum type="arabicPeriod"/>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Goes, P. B. (2014). Big data and IS research. MIS Quarterly, 38(3), iii-viii.</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solidFill>
                  <a:schemeClr val="bg1"/>
                </a:solidFill>
                <a:effectLst/>
                <a:latin typeface="Times New Roman" panose="02020603050405020304" pitchFamily="18" charset="0"/>
                <a:ea typeface="Calibri" panose="020F0502020204030204" pitchFamily="34" charset="0"/>
              </a:rPr>
              <a:t>7. Graham, K., Sweeney, M., &amp; Sweeney, D. (2019). Hybrid libraries: Current trends and the future. *Library Management*, 40(3), 142-157. </a:t>
            </a:r>
            <a:endParaRPr lang="en-US" sz="32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3350942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461C8E-A271-D365-279E-603141F6B221}"/>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F3EED1DA-0281-F4E4-7DC0-036F83F23B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1999" cy="6857999"/>
          </a:xfrm>
          <a:prstGeom prst="rect">
            <a:avLst/>
          </a:prstGeom>
        </p:spPr>
      </p:pic>
      <p:sp>
        <p:nvSpPr>
          <p:cNvPr id="3" name="Rectangle 2">
            <a:extLst>
              <a:ext uri="{FF2B5EF4-FFF2-40B4-BE49-F238E27FC236}">
                <a16:creationId xmlns:a16="http://schemas.microsoft.com/office/drawing/2014/main" id="{4425D796-0600-A9FF-EB6C-0DF945BA7F76}"/>
              </a:ext>
            </a:extLst>
          </p:cNvPr>
          <p:cNvSpPr/>
          <p:nvPr/>
        </p:nvSpPr>
        <p:spPr>
          <a:xfrm>
            <a:off x="0" y="0"/>
            <a:ext cx="12192000" cy="6858000"/>
          </a:xfrm>
          <a:prstGeom prst="rect">
            <a:avLst/>
          </a:prstGeom>
          <a:solidFill>
            <a:schemeClr val="dk1">
              <a:alpha val="33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3752C978-E4AD-6736-813B-C1A85C4DBD80}"/>
              </a:ext>
            </a:extLst>
          </p:cNvPr>
          <p:cNvSpPr txBox="1"/>
          <p:nvPr/>
        </p:nvSpPr>
        <p:spPr>
          <a:xfrm>
            <a:off x="649704" y="288757"/>
            <a:ext cx="10892590" cy="6256421"/>
          </a:xfrm>
          <a:prstGeom prst="rect">
            <a:avLst/>
          </a:prstGeom>
          <a:solidFill>
            <a:schemeClr val="dk1">
              <a:alpha val="67000"/>
            </a:schemeClr>
          </a:solidFill>
        </p:spPr>
        <p:txBody>
          <a:bodyPr wrap="square" rtlCol="0">
            <a:noAutofit/>
          </a:bodyPr>
          <a:lstStyle/>
          <a:p>
            <a:pPr marR="0" lvl="0">
              <a:lnSpc>
                <a:spcPct val="107000"/>
              </a:lnSpc>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8. Hess, T., Matt, C., Benlian, A., &amp; Wiesböck, F. (2016). Options for formulating a digital transformation strategy. MIS Quarterly Executive, 15(2), 123-139.</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pPr>
            <a:r>
              <a:rPr lang="en-US" sz="1800" u="sng"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  https://doi.org/10.1108/EL-09-2020-0226</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9. Huang, M., &amp; Zhou, X. (2020). Assessing the accessibility of information services in public libraries: A case study of two Chinese libraries. *Library Management*, 41(2), 132-145. </a:t>
            </a:r>
            <a:r>
              <a:rPr lang="en-US" sz="1800" u="sng"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https://www.emerald.com/insight/content/doi/10.1108/LM-03-2019-0040/full/html</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10 Jain, R. (2021). Digital libraries in the hybrid information environment: Opportunities and challenges. *The Electronic Library*, 39(5), 802-814. </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11. Johnson, L. (2023). Copyright challenges in digital collections. Information Law Journal, 28(1), 45-62.</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12. Kane, G. C., Palmer, D., Phillips, A. N., Kiron, D., &amp; Buckley, N. (2015). Strategy, not technology, drives digital transformation. MIT Sloan Management Review, 14, 1-25.</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13. Kotler, P., &amp; Keller, K. L. (2016). Marketing management (15th ed.). Pearson.</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14. Kotter, J. P. (2012). Leading change. Harvard Business Review Press.</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15. McAfee, A., &amp; Brynjolfsson, E. (2012). Big data: The management revolution. Harvard Business Review, 90(10), 60-66.</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16. Mizzy, D. &amp; Reid, K. (2017). Personalized service for information seekers: User preferences and perceptions. *Library &amp; Information Science Research*, 39(3), 183-190. </a:t>
            </a:r>
            <a:r>
              <a:rPr lang="en-US" sz="1800" u="sng"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https://doi.org/10.1016/j.lisr.2017.08.003</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17. Parasuraman, A. (2000). Technology readiness index (TRI): A multiple-item scale to measure readiness to embrace new technologies. Journal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of Service Research, 2(4), 307-320.</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pPr>
            <a:endParaRPr lang="en-US" sz="32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399017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18B2CBB-291C-5CD3-EC77-6EA3E39683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
        <p:nvSpPr>
          <p:cNvPr id="4" name="Rectangle 3">
            <a:extLst>
              <a:ext uri="{FF2B5EF4-FFF2-40B4-BE49-F238E27FC236}">
                <a16:creationId xmlns:a16="http://schemas.microsoft.com/office/drawing/2014/main" id="{CDF5AB46-6D07-B2F5-F376-67ACF5553CA3}"/>
              </a:ext>
            </a:extLst>
          </p:cNvPr>
          <p:cNvSpPr/>
          <p:nvPr/>
        </p:nvSpPr>
        <p:spPr>
          <a:xfrm>
            <a:off x="0" y="0"/>
            <a:ext cx="12192000" cy="6858000"/>
          </a:xfrm>
          <a:prstGeom prst="rect">
            <a:avLst/>
          </a:prstGeom>
          <a:solidFill>
            <a:schemeClr val="dk1">
              <a:alpha val="33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305D43FC-BA54-BBD6-EBA5-AA17C687D6B7}"/>
              </a:ext>
            </a:extLst>
          </p:cNvPr>
          <p:cNvSpPr txBox="1"/>
          <p:nvPr/>
        </p:nvSpPr>
        <p:spPr>
          <a:xfrm>
            <a:off x="649704" y="288757"/>
            <a:ext cx="10892590" cy="6256421"/>
          </a:xfrm>
          <a:prstGeom prst="rect">
            <a:avLst/>
          </a:prstGeom>
          <a:solidFill>
            <a:schemeClr val="dk1">
              <a:alpha val="67000"/>
            </a:schemeClr>
          </a:solidFill>
        </p:spPr>
        <p:txBody>
          <a:bodyPr wrap="square" rtlCol="0">
            <a:noAutofit/>
          </a:bodyPr>
          <a:lstStyle/>
          <a:p>
            <a:pPr marR="0" lvl="0">
              <a:lnSpc>
                <a:spcPct val="107000"/>
              </a:lnSpc>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18. Parasuraman, A. (2000). Technology readiness index (TRI): A multiple-item scale to measure readiness to embrace new technologies. Journal of Service Research, 2(4), 307-320.</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19. Parker, S., &amp; Kim, H. (2022). Quality standards in hybrid collections. Journal of Information Science, 47(4), 156-172.</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20. Ross, J. W. (2018). IT strategy for digital transformation. MIT Sloan Management Review.</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21. Singh, A., &amp; Hess, T. (2017). How chief digital officers promote the digital transformation of their companies. MIS Quarterly Executive, 16(1), 1-17.</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22. Siponen, M., &amp; Vance, A. (2010). Neutralization: New insights into the problem of employee information systems security policy violations. MIS Quarterly, 34(3), 487-502.</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23. Smith, A., &amp; Garcia, R. (2023). User experience in integrated library systems. Library Technology Reports, 59(2), 89-104.</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tabLst>
                <a:tab pos="2257425" algn="l"/>
              </a:tabLst>
            </a:pPr>
            <a:r>
              <a:rPr lang="en-US" kern="100"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24. </a:t>
            </a: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Smith, P., &amp; Davis, R. (2022). Integration strategies for hybrid information services. Digital Library Management, 40(2), 156-170.</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25. Tammaro, A. M., Biondi, R., &amp; Massaro, V. (2019). Training for information literacy in hybrid environments: An international perspective. *Journal of Information Literacy*, 13(1), 72-86. </a:t>
            </a:r>
            <a:r>
              <a:rPr lang="en-US" sz="1800" u="sng"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https://ojs.lboro.ac.uk/JIL/article/view/GLI-V13-I1-2</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pPr>
            <a:endParaRPr lang="en-US" sz="32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61684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DCF289-A2E3-893D-856B-61BB670B3EF8}"/>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291B7865-233C-67B7-2AE2-10A718FD17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
        <p:nvSpPr>
          <p:cNvPr id="5" name="Rectangle 4">
            <a:extLst>
              <a:ext uri="{FF2B5EF4-FFF2-40B4-BE49-F238E27FC236}">
                <a16:creationId xmlns:a16="http://schemas.microsoft.com/office/drawing/2014/main" id="{8AF615CA-5313-4063-DABF-1BE956995714}"/>
              </a:ext>
            </a:extLst>
          </p:cNvPr>
          <p:cNvSpPr/>
          <p:nvPr/>
        </p:nvSpPr>
        <p:spPr>
          <a:xfrm>
            <a:off x="0" y="0"/>
            <a:ext cx="12192000" cy="6858000"/>
          </a:xfrm>
          <a:prstGeom prst="rect">
            <a:avLst/>
          </a:prstGeom>
          <a:solidFill>
            <a:schemeClr val="dk1">
              <a:alpha val="33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2DAEFA6B-F29E-90B6-19D4-52464DBED81C}"/>
              </a:ext>
            </a:extLst>
          </p:cNvPr>
          <p:cNvSpPr txBox="1"/>
          <p:nvPr/>
        </p:nvSpPr>
        <p:spPr>
          <a:xfrm>
            <a:off x="649704" y="288758"/>
            <a:ext cx="10892590" cy="3996640"/>
          </a:xfrm>
          <a:prstGeom prst="rect">
            <a:avLst/>
          </a:prstGeom>
          <a:solidFill>
            <a:schemeClr val="dk1">
              <a:alpha val="67000"/>
            </a:schemeClr>
          </a:solidFill>
        </p:spPr>
        <p:txBody>
          <a:bodyPr wrap="square" rtlCol="0">
            <a:noAutofit/>
          </a:bodyPr>
          <a:lstStyle/>
          <a:p>
            <a:pPr marR="0" lvl="0">
              <a:lnSpc>
                <a:spcPct val="107000"/>
              </a:lnSpc>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26. Taylor, R., Jones, M., &amp; Lee, S. (2021). System integration challenges in modern libraries. Digital Libraries Today, 32(1), 67-82.</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27. Thompson, C., Roberts, N., &amp; Wilson, K. (2022). Infrastructure development for hybrid collections. Library Science Review, 43(3), 221-238.</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28. Von Solms, R., &amp; Van Niekerk, J. (2013). From information security to cyber security. Computers &amp; Security, 38, 97-102.</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29. White, P., &amp; Brown, J. (2022). Digital preservation strategies in hybrid environments. Preservation Quarterly, 29(4), 145-160.</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tabLst>
                <a:tab pos="2257425" algn="l"/>
              </a:tabLs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30. Wilson, K., &amp; Johnson, M. (2023). Challenges in modern information service delivery. Information Science Quarterly, 35(4), 223-240.</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R="0" lvl="0">
              <a:lnSpc>
                <a:spcPct val="107000"/>
              </a:lnSpc>
              <a:spcAft>
                <a:spcPts val="800"/>
              </a:spcAft>
            </a:pPr>
            <a:r>
              <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31. Wilson, M., &amp; Roberts, S. (2021). Financial implications of digital integration. Library Management Studies, 38(2), 178-194.</a:t>
            </a:r>
            <a:endPar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Aft>
                <a:spcPts val="800"/>
              </a:spcAft>
              <a:tabLst>
                <a:tab pos="609600" algn="l"/>
              </a:tabLst>
            </a:pPr>
            <a:r>
              <a:rPr lang="en-US" sz="18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10512237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12C85D9-BFDA-ACA2-AC44-210A501998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1708099B-3073-7EB5-2962-D07CF41FE585}"/>
              </a:ext>
            </a:extLst>
          </p:cNvPr>
          <p:cNvSpPr txBox="1"/>
          <p:nvPr/>
        </p:nvSpPr>
        <p:spPr>
          <a:xfrm>
            <a:off x="809469" y="476250"/>
            <a:ext cx="10163331" cy="876300"/>
          </a:xfrm>
          <a:prstGeom prst="rect">
            <a:avLst/>
          </a:prstGeom>
          <a:solidFill>
            <a:schemeClr val="tx1">
              <a:alpha val="56000"/>
            </a:schemeClr>
          </a:solidFill>
        </p:spPr>
        <p:txBody>
          <a:bodyPr wrap="square" rtlCol="0">
            <a:noAutofit/>
          </a:bodyPr>
          <a:lstStyle/>
          <a:p>
            <a:r>
              <a:rPr lang="en-US" sz="3700" dirty="0">
                <a:solidFill>
                  <a:srgbClr val="FFC000"/>
                </a:solidFill>
                <a:latin typeface="Arial Black" panose="020B0A04020102020204" pitchFamily="34" charset="0"/>
              </a:rPr>
              <a:t> QUESTION</a:t>
            </a:r>
          </a:p>
        </p:txBody>
      </p:sp>
      <p:sp>
        <p:nvSpPr>
          <p:cNvPr id="4" name="TextBox 3">
            <a:extLst>
              <a:ext uri="{FF2B5EF4-FFF2-40B4-BE49-F238E27FC236}">
                <a16:creationId xmlns:a16="http://schemas.microsoft.com/office/drawing/2014/main" id="{14FDADE1-0749-BFC2-0520-DB49496F079C}"/>
              </a:ext>
            </a:extLst>
          </p:cNvPr>
          <p:cNvSpPr txBox="1"/>
          <p:nvPr/>
        </p:nvSpPr>
        <p:spPr>
          <a:xfrm>
            <a:off x="809469" y="1447800"/>
            <a:ext cx="10258581" cy="4019550"/>
          </a:xfrm>
          <a:prstGeom prst="rect">
            <a:avLst/>
          </a:prstGeom>
          <a:solidFill>
            <a:schemeClr val="tx1">
              <a:alpha val="70000"/>
            </a:schemeClr>
          </a:solidFill>
        </p:spPr>
        <p:txBody>
          <a:bodyPr wrap="square" rtlCol="0">
            <a:noAutofit/>
          </a:bodyPr>
          <a:lstStyle/>
          <a:p>
            <a:pPr marL="0" marR="0" algn="ctr">
              <a:buNone/>
            </a:pPr>
            <a:r>
              <a:rPr lang="en-US" sz="3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3000" b="1" dirty="0">
                <a:solidFill>
                  <a:schemeClr val="bg1"/>
                </a:solidFill>
                <a:effectLst/>
                <a:latin typeface="Arial" panose="020B0604020202020204" pitchFamily="34" charset="0"/>
                <a:ea typeface="Times New Roman" panose="02020603050405020304" pitchFamily="18" charset="0"/>
              </a:rPr>
              <a:t> </a:t>
            </a:r>
            <a:endParaRPr lang="en-US" sz="3000" dirty="0">
              <a:solidFill>
                <a:schemeClr val="bg1"/>
              </a:solidFill>
              <a:effectLst/>
              <a:latin typeface="Times New Roman" panose="02020603050405020304" pitchFamily="18" charset="0"/>
              <a:ea typeface="Times New Roman" panose="02020603050405020304" pitchFamily="18" charset="0"/>
            </a:endParaRPr>
          </a:p>
          <a:p>
            <a:pPr marL="0" marR="0" indent="0" algn="ctr">
              <a:lnSpc>
                <a:spcPct val="200000"/>
              </a:lnSpc>
            </a:pPr>
            <a:r>
              <a:rPr lang="en-US" sz="3000" b="1" kern="100" dirty="0">
                <a:solidFill>
                  <a:schemeClr val="bg1"/>
                </a:solidFill>
                <a:effectLst/>
                <a:latin typeface="Arial" panose="020B0604020202020204" pitchFamily="34" charset="0"/>
                <a:ea typeface="Calibri" panose="020F0502020204030204" pitchFamily="34" charset="0"/>
                <a:cs typeface="Times New Roman" panose="02020603050405020304" pitchFamily="18" charset="0"/>
              </a:rPr>
              <a:t>Q3. Develop a case study on a Library using ICT for knowledge sharing.</a:t>
            </a:r>
            <a:endParaRPr lang="en-US" sz="30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Aft>
                <a:spcPts val="800"/>
              </a:spcAft>
              <a:tabLst>
                <a:tab pos="2257425" algn="l"/>
              </a:tabLst>
            </a:pPr>
            <a:endParaRPr lang="en-US" sz="3000"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34071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E0A1F1-57CA-D879-CF71-F407EE748572}"/>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22E8D993-ABCC-B91E-9AFB-808D532A9F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58C70D80-5C38-C442-14EB-D3B9A91BF459}"/>
              </a:ext>
            </a:extLst>
          </p:cNvPr>
          <p:cNvSpPr txBox="1"/>
          <p:nvPr/>
        </p:nvSpPr>
        <p:spPr>
          <a:xfrm>
            <a:off x="809469" y="476250"/>
            <a:ext cx="10163331" cy="876300"/>
          </a:xfrm>
          <a:prstGeom prst="rect">
            <a:avLst/>
          </a:prstGeom>
          <a:solidFill>
            <a:schemeClr val="tx1">
              <a:alpha val="56000"/>
            </a:schemeClr>
          </a:solidFill>
        </p:spPr>
        <p:txBody>
          <a:bodyPr wrap="square" rtlCol="0">
            <a:noAutofit/>
          </a:bodyPr>
          <a:lstStyle/>
          <a:p>
            <a:pPr marL="0" marR="0" indent="0">
              <a:lnSpc>
                <a:spcPct val="200000"/>
              </a:lnSpc>
            </a:pPr>
            <a:r>
              <a:rPr lang="en-US" sz="1800" b="1" u="sng" kern="100" dirty="0">
                <a:solidFill>
                  <a:srgbClr val="FFFF00"/>
                </a:solidFill>
                <a:effectLst/>
                <a:latin typeface="Arial" panose="020B0604020202020204" pitchFamily="34" charset="0"/>
                <a:ea typeface="Calibri" panose="020F0502020204030204" pitchFamily="34" charset="0"/>
                <a:cs typeface="Times New Roman" panose="02020603050405020304" pitchFamily="18" charset="0"/>
              </a:rPr>
              <a:t>A CASE STUDY OF THE UNIVERSITY OF NAIROBI ON THE USE OF ICT FOR KNOWLEDGE SHARING</a:t>
            </a:r>
            <a:endParaRPr lang="en-US" sz="1800" kern="10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1FD62823-33C0-44B1-3FCC-696E4981B7E0}"/>
              </a:ext>
            </a:extLst>
          </p:cNvPr>
          <p:cNvSpPr txBox="1"/>
          <p:nvPr/>
        </p:nvSpPr>
        <p:spPr>
          <a:xfrm>
            <a:off x="809469" y="1701165"/>
            <a:ext cx="10258581" cy="4996816"/>
          </a:xfrm>
          <a:prstGeom prst="rect">
            <a:avLst/>
          </a:prstGeom>
          <a:solidFill>
            <a:schemeClr val="tx1">
              <a:alpha val="70000"/>
            </a:schemeClr>
          </a:solidFill>
        </p:spPr>
        <p:txBody>
          <a:bodyPr wrap="square" rtlCol="0">
            <a:noAutofit/>
          </a:bodyPr>
          <a:lstStyle/>
          <a:p>
            <a:pPr marL="0" marR="0" indent="0">
              <a:lnSpc>
                <a:spcPct val="200000"/>
              </a:lnSpc>
              <a:buNone/>
            </a:pPr>
            <a:r>
              <a:rPr lang="en-US" sz="1800" b="1" u="sng" kern="100" dirty="0">
                <a:solidFill>
                  <a:schemeClr val="bg1"/>
                </a:solidFill>
                <a:effectLst/>
                <a:latin typeface="Arial" panose="020B0604020202020204" pitchFamily="34" charset="0"/>
                <a:ea typeface="Calibri" panose="020F0502020204030204" pitchFamily="34" charset="0"/>
                <a:cs typeface="Times New Roman" panose="02020603050405020304" pitchFamily="18" charset="0"/>
              </a:rPr>
              <a:t>INTRODUCTION</a:t>
            </a:r>
            <a:endPar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nSpc>
                <a:spcPct val="200000"/>
              </a:lnSpc>
              <a:buNone/>
            </a:pPr>
            <a:r>
              <a:rPr lang="en-US" sz="1800" kern="100" dirty="0">
                <a:solidFill>
                  <a:schemeClr val="bg1"/>
                </a:solidFill>
                <a:effectLst/>
                <a:latin typeface="Arial" panose="020B0604020202020204" pitchFamily="34" charset="0"/>
                <a:ea typeface="Calibri" panose="020F0502020204030204" pitchFamily="34" charset="0"/>
                <a:cs typeface="Times New Roman" panose="02020603050405020304" pitchFamily="18" charset="0"/>
              </a:rPr>
              <a:t>The integration of Information and Communication Technology (ICT) has revolutionized how libraries function as knowledge repositories and sharing hubs in communities worldwide. This case study examines how the University of Nairobi Library has leveraged ICT through its "Digital Commons" initiative to transform traditional library services and enhance knowledge sharing across diverse community segments. </a:t>
            </a:r>
            <a:endPar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nSpc>
                <a:spcPct val="200000"/>
              </a:lnSpc>
            </a:pPr>
            <a:r>
              <a:rPr lang="en-US" sz="1800" kern="100" dirty="0">
                <a:solidFill>
                  <a:schemeClr val="bg1"/>
                </a:solidFill>
                <a:effectLst/>
                <a:latin typeface="Arial" panose="020B0604020202020204" pitchFamily="34" charset="0"/>
                <a:ea typeface="Calibri" panose="020F0502020204030204" pitchFamily="34" charset="0"/>
                <a:cs typeface="Times New Roman" panose="02020603050405020304" pitchFamily="18" charset="0"/>
              </a:rPr>
              <a:t>By examining this implementation, we can better understand how modern libraries are evolving from mere book repositories to dynamic centers of digital literacy, community engagement, and information access (Johnson &amp; Smith, 2022).</a:t>
            </a:r>
            <a:endParaRPr lang="en-US" sz="1800" kern="1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536893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40C7748-29EF-8F4A-9EC0-8004B1188E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1804737"/>
          </a:xfrm>
          <a:prstGeom prst="rect">
            <a:avLst/>
          </a:prstGeom>
        </p:spPr>
      </p:pic>
      <p:sp>
        <p:nvSpPr>
          <p:cNvPr id="4" name="TextBox 3">
            <a:extLst>
              <a:ext uri="{FF2B5EF4-FFF2-40B4-BE49-F238E27FC236}">
                <a16:creationId xmlns:a16="http://schemas.microsoft.com/office/drawing/2014/main" id="{EF262B4F-B2AE-970F-F0D0-DD0717C994FC}"/>
              </a:ext>
            </a:extLst>
          </p:cNvPr>
          <p:cNvSpPr txBox="1"/>
          <p:nvPr/>
        </p:nvSpPr>
        <p:spPr>
          <a:xfrm>
            <a:off x="2478505" y="617674"/>
            <a:ext cx="6713621" cy="477054"/>
          </a:xfrm>
          <a:prstGeom prst="rect">
            <a:avLst/>
          </a:prstGeom>
          <a:solidFill>
            <a:schemeClr val="tx1">
              <a:alpha val="58000"/>
            </a:schemeClr>
          </a:solidFill>
        </p:spPr>
        <p:txBody>
          <a:bodyPr wrap="square" rtlCol="0">
            <a:spAutoFit/>
          </a:bodyPr>
          <a:lstStyle/>
          <a:p>
            <a:pPr algn="ctr"/>
            <a:r>
              <a:rPr lang="en-US" sz="2500" b="1" u="sng" dirty="0">
                <a:solidFill>
                  <a:srgbClr val="FFFF00"/>
                </a:solidFill>
              </a:rPr>
              <a:t>BACKGROUND AND CONTEXT</a:t>
            </a:r>
            <a:endParaRPr lang="en-US" sz="2500" dirty="0">
              <a:solidFill>
                <a:srgbClr val="FFFF00"/>
              </a:solidFill>
            </a:endParaRPr>
          </a:p>
        </p:txBody>
      </p:sp>
      <p:sp>
        <p:nvSpPr>
          <p:cNvPr id="6" name="TextBox 5">
            <a:extLst>
              <a:ext uri="{FF2B5EF4-FFF2-40B4-BE49-F238E27FC236}">
                <a16:creationId xmlns:a16="http://schemas.microsoft.com/office/drawing/2014/main" id="{89DEF80C-A724-56DD-175C-6D8A8A6EB667}"/>
              </a:ext>
            </a:extLst>
          </p:cNvPr>
          <p:cNvSpPr txBox="1"/>
          <p:nvPr/>
        </p:nvSpPr>
        <p:spPr>
          <a:xfrm>
            <a:off x="818147" y="2093495"/>
            <a:ext cx="10732169" cy="3898231"/>
          </a:xfrm>
          <a:prstGeom prst="rect">
            <a:avLst/>
          </a:prstGeom>
          <a:noFill/>
        </p:spPr>
        <p:txBody>
          <a:bodyPr wrap="square" rtlCol="0">
            <a:noAutofit/>
          </a:bodyPr>
          <a:lstStyle/>
          <a:p>
            <a:pPr>
              <a:lnSpc>
                <a:spcPct val="107000"/>
              </a:lnSpc>
              <a:spcAft>
                <a:spcPts val="800"/>
              </a:spcAft>
              <a:tabLst>
                <a:tab pos="2257425" algn="l"/>
              </a:tabLst>
            </a:pPr>
            <a:r>
              <a:rPr lang="en-US" sz="25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500" dirty="0"/>
              <a:t>Kenya's oldest and largest public university, which was officially established in 1970 after it broke away from the University of East Africa. It traces its roots back to 1956, when it was established as the Royal Technical College of East Africa as explained by Kithinji (2023). </a:t>
            </a:r>
          </a:p>
          <a:p>
            <a:pPr>
              <a:lnSpc>
                <a:spcPct val="107000"/>
              </a:lnSpc>
              <a:spcAft>
                <a:spcPts val="800"/>
              </a:spcAft>
              <a:tabLst>
                <a:tab pos="2257425" algn="l"/>
              </a:tabLst>
            </a:pPr>
            <a:endParaRPr lang="en-US" sz="2500" dirty="0"/>
          </a:p>
          <a:p>
            <a:pPr>
              <a:lnSpc>
                <a:spcPct val="107000"/>
              </a:lnSpc>
              <a:spcAft>
                <a:spcPts val="800"/>
              </a:spcAft>
              <a:tabLst>
                <a:tab pos="2257425" algn="l"/>
              </a:tabLst>
            </a:pPr>
            <a:r>
              <a:rPr lang="en-US" sz="2500" dirty="0"/>
              <a:t>UoN has grown since then into a leading institution of higher learning, recognized regionally and globally for academic excellence and research.</a:t>
            </a:r>
          </a:p>
          <a:p>
            <a:pPr marL="0" marR="0">
              <a:lnSpc>
                <a:spcPct val="107000"/>
              </a:lnSpc>
              <a:spcAft>
                <a:spcPts val="800"/>
              </a:spcAft>
              <a:tabLst>
                <a:tab pos="2257425" algn="l"/>
              </a:tabLst>
            </a:pPr>
            <a:endParaRPr lang="en-US" sz="25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344742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C924BF6-AC54-8959-F0A4-720E3BCB21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solidFill>
            <a:schemeClr val="tx1"/>
          </a:solidFill>
        </p:spPr>
      </p:pic>
      <p:sp>
        <p:nvSpPr>
          <p:cNvPr id="3" name="Rectangle 2">
            <a:extLst>
              <a:ext uri="{FF2B5EF4-FFF2-40B4-BE49-F238E27FC236}">
                <a16:creationId xmlns:a16="http://schemas.microsoft.com/office/drawing/2014/main" id="{A831C23D-15DA-141B-171F-977D0A64C164}"/>
              </a:ext>
            </a:extLst>
          </p:cNvPr>
          <p:cNvSpPr/>
          <p:nvPr/>
        </p:nvSpPr>
        <p:spPr>
          <a:xfrm>
            <a:off x="0" y="0"/>
            <a:ext cx="12192000" cy="6858000"/>
          </a:xfrm>
          <a:prstGeom prst="rect">
            <a:avLst/>
          </a:prstGeom>
          <a:solidFill>
            <a:schemeClr val="dk1">
              <a:alpha val="33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FAF7D66F-2135-6F4D-625F-4667E1141F01}"/>
              </a:ext>
            </a:extLst>
          </p:cNvPr>
          <p:cNvSpPr txBox="1"/>
          <p:nvPr/>
        </p:nvSpPr>
        <p:spPr>
          <a:xfrm>
            <a:off x="336884" y="1314309"/>
            <a:ext cx="11381874" cy="4469270"/>
          </a:xfrm>
          <a:prstGeom prst="rect">
            <a:avLst/>
          </a:prstGeom>
          <a:solidFill>
            <a:schemeClr val="dk1">
              <a:alpha val="59000"/>
            </a:schemeClr>
          </a:solidFill>
        </p:spPr>
        <p:txBody>
          <a:bodyPr wrap="square" rtlCol="0">
            <a:noAutofit/>
          </a:bodyPr>
          <a:lstStyle/>
          <a:p>
            <a:r>
              <a:rPr lang="en-US" sz="2400" dirty="0">
                <a:solidFill>
                  <a:schemeClr val="bg1"/>
                </a:solidFill>
              </a:rPr>
              <a:t>UoN has an extensive range of academic programs in humanities, sciences, business, engineering, law, medicine, agriculture, and technology. As a university with a student population of more than 80,000 and a faculty of highly trained professionals, it is at the heart of knowledge development and innovation. The university is a hub of postgraduate studies, research, and innovation and contributes significantly to national and regional development.</a:t>
            </a:r>
          </a:p>
          <a:p>
            <a:endParaRPr lang="en-US" sz="2400" dirty="0">
              <a:solidFill>
                <a:schemeClr val="bg1"/>
              </a:solidFill>
            </a:endParaRPr>
          </a:p>
          <a:p>
            <a:endParaRPr lang="en-US" sz="2400" dirty="0">
              <a:solidFill>
                <a:schemeClr val="bg1"/>
              </a:solidFill>
            </a:endParaRPr>
          </a:p>
          <a:p>
            <a:r>
              <a:rPr lang="en-US" sz="2400" dirty="0">
                <a:solidFill>
                  <a:schemeClr val="bg1"/>
                </a:solidFill>
              </a:rPr>
              <a:t>UoN has established strong research partnerships with local and international institutions, government, private sector stakeholders, and non-governmental organizations (NGOs). The university is presently strongly involved in research on climate change, public health, ICT innovations, and policy formulation.</a:t>
            </a:r>
          </a:p>
        </p:txBody>
      </p:sp>
      <p:sp>
        <p:nvSpPr>
          <p:cNvPr id="6" name="TextBox 5">
            <a:extLst>
              <a:ext uri="{FF2B5EF4-FFF2-40B4-BE49-F238E27FC236}">
                <a16:creationId xmlns:a16="http://schemas.microsoft.com/office/drawing/2014/main" id="{5C705D64-31E1-D1D2-2D46-57CE10557AA8}"/>
              </a:ext>
            </a:extLst>
          </p:cNvPr>
          <p:cNvSpPr txBox="1"/>
          <p:nvPr/>
        </p:nvSpPr>
        <p:spPr>
          <a:xfrm>
            <a:off x="336884" y="378138"/>
            <a:ext cx="11381874" cy="558033"/>
          </a:xfrm>
          <a:prstGeom prst="rect">
            <a:avLst/>
          </a:prstGeom>
          <a:solidFill>
            <a:schemeClr val="dk1">
              <a:alpha val="59000"/>
            </a:schemeClr>
          </a:solidFill>
        </p:spPr>
        <p:txBody>
          <a:bodyPr wrap="square" rtlCol="0">
            <a:noAutofit/>
          </a:bodyPr>
          <a:lstStyle/>
          <a:p>
            <a:r>
              <a:rPr lang="en-US" sz="2400" b="1" u="sng" dirty="0">
                <a:solidFill>
                  <a:srgbClr val="FFFF00"/>
                </a:solidFill>
              </a:rPr>
              <a:t>Academic Excellence and Research</a:t>
            </a:r>
            <a:endParaRPr lang="en-US" sz="2400" dirty="0">
              <a:solidFill>
                <a:srgbClr val="FFFF00"/>
              </a:solidFill>
            </a:endParaRPr>
          </a:p>
        </p:txBody>
      </p:sp>
    </p:spTree>
    <p:extLst>
      <p:ext uri="{BB962C8B-B14F-4D97-AF65-F5344CB8AC3E}">
        <p14:creationId xmlns:p14="http://schemas.microsoft.com/office/powerpoint/2010/main" val="882067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in)">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DC2F052-B193-7756-CAB0-FCBE992530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7459579"/>
          </a:xfrm>
          <a:prstGeom prst="rect">
            <a:avLst/>
          </a:prstGeom>
        </p:spPr>
      </p:pic>
      <p:sp>
        <p:nvSpPr>
          <p:cNvPr id="3" name="Rectangle 2">
            <a:extLst>
              <a:ext uri="{FF2B5EF4-FFF2-40B4-BE49-F238E27FC236}">
                <a16:creationId xmlns:a16="http://schemas.microsoft.com/office/drawing/2014/main" id="{23FC74EB-ACC4-F29F-4F48-6E6E8715A875}"/>
              </a:ext>
            </a:extLst>
          </p:cNvPr>
          <p:cNvSpPr/>
          <p:nvPr/>
        </p:nvSpPr>
        <p:spPr>
          <a:xfrm>
            <a:off x="0" y="0"/>
            <a:ext cx="12192000" cy="7489371"/>
          </a:xfrm>
          <a:prstGeom prst="rect">
            <a:avLst/>
          </a:prstGeom>
          <a:solidFill>
            <a:schemeClr val="dk1">
              <a:alpha val="27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94AC7E21-D1F1-7A4B-4672-5982E811AE36}"/>
              </a:ext>
            </a:extLst>
          </p:cNvPr>
          <p:cNvSpPr txBox="1"/>
          <p:nvPr/>
        </p:nvSpPr>
        <p:spPr>
          <a:xfrm>
            <a:off x="721893" y="929608"/>
            <a:ext cx="10563727" cy="5631212"/>
          </a:xfrm>
          <a:prstGeom prst="rect">
            <a:avLst/>
          </a:prstGeom>
          <a:solidFill>
            <a:schemeClr val="dk1">
              <a:alpha val="68000"/>
            </a:schemeClr>
          </a:solidFill>
        </p:spPr>
        <p:txBody>
          <a:bodyPr wrap="square">
            <a:noAutofit/>
          </a:bodyPr>
          <a:lstStyle/>
          <a:p>
            <a:r>
              <a:rPr lang="en-US" sz="2400" b="1" u="sng" dirty="0">
                <a:solidFill>
                  <a:srgbClr val="FFFF00"/>
                </a:solidFill>
              </a:rPr>
              <a:t>Campuses and Infrastructure Kirimi (2022). </a:t>
            </a:r>
            <a:endParaRPr lang="en-US" sz="2400" dirty="0">
              <a:solidFill>
                <a:srgbClr val="FFFF00"/>
              </a:solidFill>
            </a:endParaRPr>
          </a:p>
          <a:p>
            <a:r>
              <a:rPr lang="en-US" sz="2400" dirty="0">
                <a:solidFill>
                  <a:schemeClr val="bg1"/>
                </a:solidFill>
              </a:rPr>
              <a:t>The university comprises six colleges spread across different campuses in Nairobi and its environs:</a:t>
            </a:r>
          </a:p>
          <a:p>
            <a:r>
              <a:rPr lang="en-US" sz="2400" dirty="0">
                <a:solidFill>
                  <a:schemeClr val="bg1"/>
                </a:solidFill>
              </a:rPr>
              <a:t>Main Campus – Administration, law, and social sciences faculties.</a:t>
            </a:r>
          </a:p>
          <a:p>
            <a:r>
              <a:rPr lang="en-US" sz="2400" dirty="0">
                <a:solidFill>
                  <a:schemeClr val="bg1"/>
                </a:solidFill>
              </a:rPr>
              <a:t>Chiromo Campus – Biological and physical sciences.</a:t>
            </a:r>
          </a:p>
          <a:p>
            <a:r>
              <a:rPr lang="en-US" sz="2400" dirty="0">
                <a:solidFill>
                  <a:schemeClr val="bg1"/>
                </a:solidFill>
              </a:rPr>
              <a:t>Kenya Science Campus – Specializes in education and teaching sciences.</a:t>
            </a:r>
          </a:p>
          <a:p>
            <a:r>
              <a:rPr lang="en-US" sz="2400" dirty="0">
                <a:solidFill>
                  <a:schemeClr val="bg1"/>
                </a:solidFill>
              </a:rPr>
              <a:t>Upper Kabete Campus – Hosts the College of Agriculture and Veterinary Sciences.</a:t>
            </a:r>
          </a:p>
          <a:p>
            <a:r>
              <a:rPr lang="en-US" sz="2400" dirty="0">
                <a:solidFill>
                  <a:schemeClr val="bg1"/>
                </a:solidFill>
              </a:rPr>
              <a:t>Lower Kabete Campus – For education in business and economics.</a:t>
            </a:r>
          </a:p>
          <a:p>
            <a:r>
              <a:rPr lang="en-US" sz="2400" dirty="0">
                <a:solidFill>
                  <a:schemeClr val="bg1"/>
                </a:solidFill>
              </a:rPr>
              <a:t>Kenyatta National Hospital (KNH) Campus – Hosts the College of Health Sciences.</a:t>
            </a:r>
          </a:p>
          <a:p>
            <a:r>
              <a:rPr lang="en-US" sz="2400" dirty="0">
                <a:solidFill>
                  <a:schemeClr val="bg1"/>
                </a:solidFill>
              </a:rPr>
              <a:t> </a:t>
            </a:r>
          </a:p>
          <a:p>
            <a:r>
              <a:rPr lang="en-US" sz="2400" dirty="0">
                <a:solidFill>
                  <a:schemeClr val="bg1"/>
                </a:solidFill>
              </a:rPr>
              <a:t>UoN has modern lecture halls, laboratories, research institutes, libraries, and ICT facilities that facilitate effective learning, research, and innovation.</a:t>
            </a:r>
          </a:p>
        </p:txBody>
      </p:sp>
    </p:spTree>
    <p:extLst>
      <p:ext uri="{BB962C8B-B14F-4D97-AF65-F5344CB8AC3E}">
        <p14:creationId xmlns:p14="http://schemas.microsoft.com/office/powerpoint/2010/main" val="3531121207"/>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D57A000-1032-0829-1276-4958B8C025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E533EBF6-BB20-C3DA-2790-C60EA1138B07}"/>
              </a:ext>
            </a:extLst>
          </p:cNvPr>
          <p:cNvSpPr/>
          <p:nvPr/>
        </p:nvSpPr>
        <p:spPr>
          <a:xfrm>
            <a:off x="0" y="0"/>
            <a:ext cx="12192000" cy="6858000"/>
          </a:xfrm>
          <a:prstGeom prst="rect">
            <a:avLst/>
          </a:prstGeom>
          <a:solidFill>
            <a:schemeClr val="dk1">
              <a:alpha val="27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7B8F0D4E-532B-F95E-ABC2-2328EDE69530}"/>
              </a:ext>
            </a:extLst>
          </p:cNvPr>
          <p:cNvSpPr txBox="1"/>
          <p:nvPr/>
        </p:nvSpPr>
        <p:spPr>
          <a:xfrm>
            <a:off x="721893" y="929608"/>
            <a:ext cx="10563727" cy="5206497"/>
          </a:xfrm>
          <a:prstGeom prst="rect">
            <a:avLst/>
          </a:prstGeom>
          <a:solidFill>
            <a:schemeClr val="dk1">
              <a:alpha val="45000"/>
            </a:schemeClr>
          </a:solidFill>
        </p:spPr>
        <p:txBody>
          <a:bodyPr wrap="square">
            <a:noAutofit/>
          </a:bodyPr>
          <a:lstStyle/>
          <a:p>
            <a:r>
              <a:rPr lang="en-US" sz="2100" b="1" u="sng" dirty="0">
                <a:solidFill>
                  <a:srgbClr val="FFC000"/>
                </a:solidFill>
              </a:rPr>
              <a:t>The University of Nairobi Library System</a:t>
            </a:r>
          </a:p>
          <a:p>
            <a:endParaRPr lang="en-US" sz="2100" dirty="0">
              <a:solidFill>
                <a:schemeClr val="bg1"/>
              </a:solidFill>
            </a:endParaRPr>
          </a:p>
          <a:p>
            <a:r>
              <a:rPr lang="en-US" sz="2100" dirty="0">
                <a:solidFill>
                  <a:schemeClr val="bg1"/>
                </a:solidFill>
              </a:rPr>
              <a:t>The University of Nairobi Library is the mainstay of academic and research support. There are over 12 branch libraries in the library system to cater to various disciplines. Kamau (2022). Some of the main libraries include:</a:t>
            </a:r>
          </a:p>
          <a:p>
            <a:pPr lvl="0"/>
            <a:r>
              <a:rPr lang="en-US" sz="2100" dirty="0">
                <a:solidFill>
                  <a:schemeClr val="bg1"/>
                </a:solidFill>
              </a:rPr>
              <a:t>JKML (Jomo Kenyatta Memorial Library) – The main library.</a:t>
            </a:r>
          </a:p>
          <a:p>
            <a:pPr lvl="0"/>
            <a:r>
              <a:rPr lang="en-US" sz="2100" dirty="0">
                <a:solidFill>
                  <a:schemeClr val="bg1"/>
                </a:solidFill>
              </a:rPr>
              <a:t>Chiromo Library – Serves science-based disciplines.</a:t>
            </a:r>
          </a:p>
          <a:p>
            <a:pPr lvl="0"/>
            <a:r>
              <a:rPr lang="en-US" sz="2100" dirty="0">
                <a:solidFill>
                  <a:schemeClr val="bg1"/>
                </a:solidFill>
              </a:rPr>
              <a:t>Medical Library (KNH Campus) – Serves medical and health sciences.</a:t>
            </a:r>
          </a:p>
          <a:p>
            <a:pPr lvl="0"/>
            <a:r>
              <a:rPr lang="en-US" sz="2100" dirty="0">
                <a:solidFill>
                  <a:schemeClr val="bg1"/>
                </a:solidFill>
              </a:rPr>
              <a:t>Kabete Library – Handles agricultural and veterinary sciences.</a:t>
            </a:r>
          </a:p>
          <a:p>
            <a:pPr lvl="0"/>
            <a:r>
              <a:rPr lang="en-US" sz="2100" dirty="0">
                <a:solidFill>
                  <a:schemeClr val="bg1"/>
                </a:solidFill>
              </a:rPr>
              <a:t>Parklands Library – Serves legal studies.</a:t>
            </a:r>
          </a:p>
          <a:p>
            <a:r>
              <a:rPr lang="en-US" sz="2100" dirty="0">
                <a:solidFill>
                  <a:schemeClr val="bg1"/>
                </a:solidFill>
              </a:rPr>
              <a:t> </a:t>
            </a:r>
          </a:p>
          <a:p>
            <a:r>
              <a:rPr lang="en-US" sz="2100" dirty="0">
                <a:solidFill>
                  <a:schemeClr val="bg1"/>
                </a:solidFill>
              </a:rPr>
              <a:t>The library has also evolved consistently to integrate ICT solutions for enhancing accessibility, efficiency, and sharing of knowledge among students and researchers.</a:t>
            </a:r>
          </a:p>
        </p:txBody>
      </p:sp>
    </p:spTree>
    <p:extLst>
      <p:ext uri="{BB962C8B-B14F-4D97-AF65-F5344CB8AC3E}">
        <p14:creationId xmlns:p14="http://schemas.microsoft.com/office/powerpoint/2010/main" val="31974230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67D3322-615C-7921-FDE5-EE710E1AF3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1999" cy="6857999"/>
          </a:xfrm>
          <a:prstGeom prst="rect">
            <a:avLst/>
          </a:prstGeom>
        </p:spPr>
      </p:pic>
      <p:sp>
        <p:nvSpPr>
          <p:cNvPr id="4" name="Rectangle 3">
            <a:extLst>
              <a:ext uri="{FF2B5EF4-FFF2-40B4-BE49-F238E27FC236}">
                <a16:creationId xmlns:a16="http://schemas.microsoft.com/office/drawing/2014/main" id="{5054C8E3-FA3F-024E-5569-38AF23A0B18E}"/>
              </a:ext>
            </a:extLst>
          </p:cNvPr>
          <p:cNvSpPr/>
          <p:nvPr/>
        </p:nvSpPr>
        <p:spPr>
          <a:xfrm>
            <a:off x="0" y="0"/>
            <a:ext cx="12192000" cy="6857999"/>
          </a:xfrm>
          <a:prstGeom prst="rect">
            <a:avLst/>
          </a:prstGeom>
          <a:solidFill>
            <a:schemeClr val="dk1">
              <a:alpha val="47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011FD94D-6983-ED89-08ED-6A2658B8738C}"/>
              </a:ext>
            </a:extLst>
          </p:cNvPr>
          <p:cNvSpPr txBox="1"/>
          <p:nvPr/>
        </p:nvSpPr>
        <p:spPr>
          <a:xfrm>
            <a:off x="721893" y="929608"/>
            <a:ext cx="10563727" cy="5206497"/>
          </a:xfrm>
          <a:prstGeom prst="rect">
            <a:avLst/>
          </a:prstGeom>
          <a:solidFill>
            <a:schemeClr val="dk1">
              <a:alpha val="65000"/>
            </a:schemeClr>
          </a:solidFill>
        </p:spPr>
        <p:txBody>
          <a:bodyPr wrap="square">
            <a:noAutofit/>
          </a:bodyPr>
          <a:lstStyle/>
          <a:p>
            <a:r>
              <a:rPr lang="en-US" sz="2100" b="1" dirty="0">
                <a:solidFill>
                  <a:srgbClr val="FFFF00"/>
                </a:solidFill>
              </a:rPr>
              <a:t>ICT INITIATIVES FOR KNOWLEDGE SHARING</a:t>
            </a:r>
          </a:p>
          <a:p>
            <a:endParaRPr lang="en-US" sz="2100" dirty="0">
              <a:solidFill>
                <a:srgbClr val="FFFF00"/>
              </a:solidFill>
            </a:endParaRPr>
          </a:p>
          <a:p>
            <a:pPr marL="457200" lvl="0" indent="-457200">
              <a:buAutoNum type="alphaUcParenR"/>
            </a:pPr>
            <a:r>
              <a:rPr lang="en-US" sz="2100" b="1" dirty="0">
                <a:solidFill>
                  <a:srgbClr val="FFFF00"/>
                </a:solidFill>
              </a:rPr>
              <a:t>Open access and digital repositories:</a:t>
            </a:r>
            <a:r>
              <a:rPr lang="en-US" sz="2100" dirty="0">
                <a:solidFill>
                  <a:srgbClr val="FFFF00"/>
                </a:solidFill>
              </a:rPr>
              <a:t> </a:t>
            </a:r>
          </a:p>
          <a:p>
            <a:pPr lvl="0"/>
            <a:r>
              <a:rPr lang="en-US" sz="2100" dirty="0">
                <a:solidFill>
                  <a:schemeClr val="bg1"/>
                </a:solidFill>
              </a:rPr>
              <a:t>UoN Library has created an Institutional repository that provides open access to research outputs, theses, and dissertations. The platform enables students and researchers to access and share knowledge beyond physical library boundaries.</a:t>
            </a:r>
          </a:p>
          <a:p>
            <a:pPr lvl="0"/>
            <a:endParaRPr lang="en-US" sz="2100" dirty="0">
              <a:solidFill>
                <a:schemeClr val="bg1"/>
              </a:solidFill>
            </a:endParaRPr>
          </a:p>
          <a:p>
            <a:pPr marL="457200" lvl="0" indent="-457200">
              <a:buAutoNum type="alphaUcParenR" startAt="2"/>
            </a:pPr>
            <a:r>
              <a:rPr lang="en-US" sz="2100" b="1" dirty="0">
                <a:solidFill>
                  <a:srgbClr val="FFFF00"/>
                </a:solidFill>
              </a:rPr>
              <a:t>Online Public Access Catalog (OPAC):</a:t>
            </a:r>
            <a:r>
              <a:rPr lang="en-US" sz="2100" dirty="0">
                <a:solidFill>
                  <a:srgbClr val="FFFF00"/>
                </a:solidFill>
              </a:rPr>
              <a:t> </a:t>
            </a:r>
          </a:p>
          <a:p>
            <a:pPr lvl="0"/>
            <a:r>
              <a:rPr lang="en-US" sz="2100" dirty="0">
                <a:solidFill>
                  <a:schemeClr val="bg1"/>
                </a:solidFill>
              </a:rPr>
              <a:t> The library uses an open-source Integrated Library System (ILS), to run its catalog. OPAC allows searching, reserving, and accessing of library materials remotely by users, promoting self-service knowledge access. Adam(2022).</a:t>
            </a:r>
          </a:p>
          <a:p>
            <a:pPr lvl="0"/>
            <a:endParaRPr lang="en-US" sz="2100" dirty="0">
              <a:solidFill>
                <a:schemeClr val="bg1"/>
              </a:solidFill>
            </a:endParaRPr>
          </a:p>
          <a:p>
            <a:pPr lvl="0"/>
            <a:endParaRPr lang="en-US" sz="2100" dirty="0">
              <a:solidFill>
                <a:schemeClr val="bg1"/>
              </a:solidFill>
            </a:endParaRPr>
          </a:p>
        </p:txBody>
      </p:sp>
    </p:spTree>
    <p:extLst>
      <p:ext uri="{BB962C8B-B14F-4D97-AF65-F5344CB8AC3E}">
        <p14:creationId xmlns:p14="http://schemas.microsoft.com/office/powerpoint/2010/main" val="3668919426"/>
      </p:ext>
    </p:extLst>
  </p:cSld>
  <p:clrMapOvr>
    <a:masterClrMapping/>
  </p:clrMapOvr>
  <mc:AlternateContent xmlns:mc="http://schemas.openxmlformats.org/markup-compatibility/2006" xmlns:p14="http://schemas.microsoft.com/office/powerpoint/2010/main">
    <mc:Choice Requires="p14">
      <p:transition spd="slow" p14:dur="4000">
        <p14:vortex di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507</TotalTime>
  <Words>3126</Words>
  <Application>Microsoft Office PowerPoint</Application>
  <PresentationFormat>Widescreen</PresentationFormat>
  <Paragraphs>154</Paragraphs>
  <Slides>24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Arial Black</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Osteen Joel</dc:creator>
  <cp:lastModifiedBy>Osteen Joel</cp:lastModifiedBy>
  <cp:revision>54</cp:revision>
  <dcterms:created xsi:type="dcterms:W3CDTF">2024-11-05T15:00:10Z</dcterms:created>
  <dcterms:modified xsi:type="dcterms:W3CDTF">2025-03-28T11:47:23Z</dcterms:modified>
</cp:coreProperties>
</file>

<file path=docProps/thumbnail.jpeg>
</file>